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73" r:id="rId6"/>
    <p:sldId id="265" r:id="rId7"/>
    <p:sldId id="266" r:id="rId8"/>
    <p:sldId id="267" r:id="rId9"/>
    <p:sldId id="298" r:id="rId10"/>
    <p:sldId id="258" r:id="rId11"/>
    <p:sldId id="269" r:id="rId12"/>
    <p:sldId id="272" r:id="rId13"/>
    <p:sldId id="271" r:id="rId14"/>
    <p:sldId id="270" r:id="rId15"/>
    <p:sldId id="276" r:id="rId16"/>
    <p:sldId id="275" r:id="rId17"/>
    <p:sldId id="274" r:id="rId18"/>
    <p:sldId id="277" r:id="rId19"/>
    <p:sldId id="278" r:id="rId20"/>
    <p:sldId id="279" r:id="rId21"/>
    <p:sldId id="280" r:id="rId22"/>
    <p:sldId id="281" r:id="rId23"/>
    <p:sldId id="282" r:id="rId24"/>
    <p:sldId id="283" r:id="rId25"/>
    <p:sldId id="284" r:id="rId26"/>
    <p:sldId id="286" r:id="rId27"/>
    <p:sldId id="285" r:id="rId28"/>
    <p:sldId id="299" r:id="rId29"/>
    <p:sldId id="287" r:id="rId30"/>
    <p:sldId id="288" r:id="rId31"/>
    <p:sldId id="289" r:id="rId32"/>
    <p:sldId id="290" r:id="rId33"/>
    <p:sldId id="291" r:id="rId34"/>
    <p:sldId id="292" r:id="rId35"/>
    <p:sldId id="300" r:id="rId36"/>
    <p:sldId id="293" r:id="rId37"/>
    <p:sldId id="294" r:id="rId38"/>
    <p:sldId id="295" r:id="rId39"/>
    <p:sldId id="29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2F"/>
    <a:srgbClr val="FF3300"/>
    <a:srgbClr val="FFFF00"/>
    <a:srgbClr val="00FF00"/>
    <a:srgbClr val="00FFFF"/>
    <a:srgbClr val="05FF05"/>
    <a:srgbClr val="B01513"/>
    <a:srgbClr val="333333"/>
    <a:srgbClr val="5F5F5F"/>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p:scale>
          <a:sx n="80" d="100"/>
          <a:sy n="80" d="100"/>
        </p:scale>
        <p:origin x="480"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995852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9341687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9953048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292806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3128118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856788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5130717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62154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647338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1655772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74121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4865976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7092074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1337054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0505893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8768818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7789299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6">
                <a:tint val="45000"/>
                <a:satMod val="400000"/>
              </a:schemeClr>
            </a:duotone>
            <a:extLst>
              <a:ext uri="{BEBA8EAE-BF5A-486C-A8C5-ECC9F3942E4B}">
                <a14:imgProps xmlns:a14="http://schemas.microsoft.com/office/drawing/2010/main">
                  <a14:imgLayer r:embed="rId20">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89A326-4746-4E34-B785-0EA41F54B5F9}" type="datetimeFigureOut">
              <a:rPr lang="en-US" smtClean="0"/>
              <a:t>11/6/2018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2321009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33.png"/><Relationship Id="rId5" Type="http://schemas.microsoft.com/office/2007/relationships/hdphoto" Target="../media/hdphoto3.wdp"/><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ccount.microsoft.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ithub.com/pbowden-msft/Remove201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760073" y="1181100"/>
            <a:ext cx="8825658" cy="1578475"/>
          </a:xfrm>
        </p:spPr>
        <p:txBody>
          <a:bodyPr/>
          <a:lstStyle/>
          <a:p>
            <a:pPr algn="ctr"/>
            <a:r>
              <a:rPr lang="en-US" sz="4800" dirty="0" smtClean="0"/>
              <a:t>Mac Installation &amp; Activation</a:t>
            </a:r>
            <a:br>
              <a:rPr lang="en-US" sz="4800" dirty="0" smtClean="0"/>
            </a:br>
            <a:r>
              <a:rPr lang="en-US" sz="4800" dirty="0" smtClean="0"/>
              <a:t> -Basic Troubleshooting-</a:t>
            </a:r>
            <a:endParaRPr lang="en-US" sz="4800"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659" y="3440409"/>
            <a:ext cx="1310682" cy="13106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51349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afterEffect">
                                  <p:stCondLst>
                                    <p:cond delay="0"/>
                                  </p:stCondLst>
                                  <p:endCondLst>
                                    <p:cond evt="onNext" delay="0">
                                      <p:tgtEl>
                                        <p:sldTgt/>
                                      </p:tgtEl>
                                    </p:cond>
                                  </p:endCondLst>
                                  <p:childTnLst>
                                    <p:animRot by="432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683170" y="1228062"/>
            <a:ext cx="8825659" cy="1058732"/>
          </a:xfrm>
        </p:spPr>
        <p:txBody>
          <a:bodyPr/>
          <a:lstStyle/>
          <a:p>
            <a:pPr algn="ctr"/>
            <a:r>
              <a:rPr lang="en-US" dirty="0" smtClean="0"/>
              <a:t>Office for Mac Installation</a:t>
            </a:r>
            <a:endParaRPr lang="en-US" dirty="0"/>
          </a:p>
        </p:txBody>
      </p:sp>
      <p:pic>
        <p:nvPicPr>
          <p:cNvPr id="7" name="Imagen 6"/>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4953793" y="2286794"/>
            <a:ext cx="2284413" cy="2284413"/>
          </a:xfrm>
          <a:prstGeom prst="rect">
            <a:avLst/>
          </a:prstGeom>
          <a:ln>
            <a:noFill/>
          </a:ln>
          <a:effectLst>
            <a:softEdge rad="112500"/>
          </a:effectLst>
        </p:spPr>
      </p:pic>
      <p:pic>
        <p:nvPicPr>
          <p:cNvPr id="6" name="Imagen 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638121" y="4571207"/>
            <a:ext cx="4915757" cy="1131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059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1. Check the MacOS version</a:t>
            </a:r>
            <a:endParaRPr lang="en-US" dirty="0"/>
          </a:p>
        </p:txBody>
      </p:sp>
      <p:sp>
        <p:nvSpPr>
          <p:cNvPr id="3" name="Marcador de contenido 2"/>
          <p:cNvSpPr>
            <a:spLocks noGrp="1"/>
          </p:cNvSpPr>
          <p:nvPr>
            <p:ph idx="1"/>
          </p:nvPr>
        </p:nvSpPr>
        <p:spPr>
          <a:xfrm>
            <a:off x="638761" y="1989574"/>
            <a:ext cx="3533234" cy="1409250"/>
          </a:xfrm>
        </p:spPr>
        <p:txBody>
          <a:bodyPr/>
          <a:lstStyle/>
          <a:p>
            <a:r>
              <a:rPr lang="en-US" dirty="0" smtClean="0"/>
              <a:t>You can achieve this by going to the </a:t>
            </a:r>
            <a:r>
              <a:rPr lang="en-US" dirty="0"/>
              <a:t>apple (</a:t>
            </a:r>
            <a:r>
              <a:rPr lang="en-US" dirty="0" smtClean="0"/>
              <a:t>  )icon, and selecting the option “About this Mac”</a:t>
            </a:r>
            <a:endParaRPr lang="en-US" dirty="0"/>
          </a:p>
        </p:txBody>
      </p:sp>
      <p:pic>
        <p:nvPicPr>
          <p:cNvPr id="5" name="Imagen 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513797" y="2323441"/>
            <a:ext cx="360000" cy="360000"/>
          </a:xfrm>
          <a:prstGeom prst="rect">
            <a:avLst/>
          </a:prstGeo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0097" y="3446660"/>
            <a:ext cx="3043700" cy="2986162"/>
          </a:xfrm>
          <a:prstGeom prst="rect">
            <a:avLst/>
          </a:prstGeom>
          <a:ln>
            <a:noFill/>
          </a:ln>
          <a:effectLst>
            <a:outerShdw blurRad="190500" algn="tl" rotWithShape="0">
              <a:srgbClr val="000000">
                <a:alpha val="70000"/>
              </a:srgbClr>
            </a:outerShdw>
          </a:effectLst>
        </p:spPr>
      </p:pic>
      <p:sp>
        <p:nvSpPr>
          <p:cNvPr id="7" name="Marco 6"/>
          <p:cNvSpPr/>
          <p:nvPr/>
        </p:nvSpPr>
        <p:spPr>
          <a:xfrm>
            <a:off x="936959" y="3659991"/>
            <a:ext cx="2936838" cy="376517"/>
          </a:xfrm>
          <a:prstGeom prst="frame">
            <a:avLst/>
          </a:prstGeom>
          <a:solidFill>
            <a:srgbClr val="73FF2D"/>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lecha derecha 7"/>
          <p:cNvSpPr/>
          <p:nvPr/>
        </p:nvSpPr>
        <p:spPr>
          <a:xfrm>
            <a:off x="4586505" y="4824171"/>
            <a:ext cx="1040802" cy="231140"/>
          </a:xfrm>
          <a:prstGeom prst="rightArrow">
            <a:avLst/>
          </a:prstGeom>
          <a:solidFill>
            <a:srgbClr val="73FF2D"/>
          </a:solidFill>
          <a:ln>
            <a:solidFill>
              <a:srgbClr val="F16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40016" y="3446660"/>
            <a:ext cx="5624215" cy="3287304"/>
          </a:xfrm>
          <a:prstGeom prst="rect">
            <a:avLst/>
          </a:prstGeom>
          <a:ln>
            <a:noFill/>
          </a:ln>
          <a:effectLst>
            <a:outerShdw blurRad="190500" algn="tl" rotWithShape="0">
              <a:srgbClr val="000000">
                <a:alpha val="70000"/>
              </a:srgbClr>
            </a:outerShdw>
          </a:effectLst>
        </p:spPr>
      </p:pic>
      <p:sp>
        <p:nvSpPr>
          <p:cNvPr id="4" name="CuadroTexto 3"/>
          <p:cNvSpPr txBox="1"/>
          <p:nvPr/>
        </p:nvSpPr>
        <p:spPr>
          <a:xfrm>
            <a:off x="5256006" y="1399442"/>
            <a:ext cx="6708226" cy="2323713"/>
          </a:xfrm>
          <a:prstGeom prst="rect">
            <a:avLst/>
          </a:prstGeom>
          <a:noFill/>
        </p:spPr>
        <p:txBody>
          <a:bodyPr wrap="square" rtlCol="0">
            <a:spAutoFit/>
          </a:bodyPr>
          <a:lstStyle/>
          <a:p>
            <a:pPr marL="342900" indent="-3429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Supported </a:t>
            </a:r>
            <a:r>
              <a:rPr lang="en-US" sz="2000" dirty="0" err="1">
                <a:latin typeface="+mj-lt"/>
                <a:ea typeface="+mj-ea"/>
                <a:cs typeface="+mj-cs"/>
              </a:rPr>
              <a:t>MacOS</a:t>
            </a:r>
            <a:r>
              <a:rPr lang="en-US" sz="2000" dirty="0">
                <a:latin typeface="+mj-lt"/>
                <a:ea typeface="+mj-ea"/>
                <a:cs typeface="+mj-cs"/>
              </a:rPr>
              <a:t> Versions:</a:t>
            </a:r>
          </a:p>
          <a:p>
            <a:pPr marL="800100" lvl="1" indent="-342900" defTabSz="4572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Office 2019 &amp; 365: </a:t>
            </a:r>
            <a:r>
              <a:rPr lang="en-US" sz="2000" dirty="0" err="1" smtClean="0">
                <a:latin typeface="+mj-lt"/>
                <a:ea typeface="+mj-ea"/>
                <a:cs typeface="+mj-cs"/>
              </a:rPr>
              <a:t>MacOS</a:t>
            </a:r>
            <a:r>
              <a:rPr lang="en-US" sz="2000" dirty="0" smtClean="0">
                <a:latin typeface="+mj-lt"/>
                <a:ea typeface="+mj-ea"/>
                <a:cs typeface="+mj-cs"/>
              </a:rPr>
              <a:t> 10.12 “Sierra” and above.</a:t>
            </a:r>
          </a:p>
          <a:p>
            <a:pPr marL="800100" lvl="1" indent="-342900" defTabSz="4572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Office 2016 &amp; 365: </a:t>
            </a:r>
            <a:r>
              <a:rPr lang="en-US" sz="2000" dirty="0" err="1" smtClean="0">
                <a:latin typeface="+mj-lt"/>
                <a:ea typeface="+mj-ea"/>
                <a:cs typeface="+mj-cs"/>
              </a:rPr>
              <a:t>MacOS</a:t>
            </a:r>
            <a:r>
              <a:rPr lang="en-US" sz="2000" dirty="0" smtClean="0">
                <a:latin typeface="+mj-lt"/>
                <a:ea typeface="+mj-ea"/>
                <a:cs typeface="+mj-cs"/>
              </a:rPr>
              <a:t> 10.10 “Yosemite” to 10.13 “High Sierra”</a:t>
            </a:r>
          </a:p>
          <a:p>
            <a:pPr marL="800100" lvl="1" indent="-342900" defTabSz="457200">
              <a:spcBef>
                <a:spcPts val="1000"/>
              </a:spcBef>
              <a:buClr>
                <a:schemeClr val="bg2">
                  <a:lumMod val="40000"/>
                  <a:lumOff val="60000"/>
                </a:schemeClr>
              </a:buClr>
              <a:buSzPct val="80000"/>
              <a:buFont typeface="Wingdings 3" charset="2"/>
              <a:buChar char=""/>
            </a:pPr>
            <a:endParaRPr lang="en-US" sz="2000" dirty="0">
              <a:latin typeface="+mj-lt"/>
              <a:ea typeface="+mj-ea"/>
              <a:cs typeface="+mj-cs"/>
            </a:endParaRPr>
          </a:p>
        </p:txBody>
      </p:sp>
    </p:spTree>
    <p:extLst>
      <p:ext uri="{BB962C8B-B14F-4D97-AF65-F5344CB8AC3E}">
        <p14:creationId xmlns:p14="http://schemas.microsoft.com/office/powerpoint/2010/main" val="35571546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Get the Office for Mac Installer</a:t>
            </a:r>
            <a:endParaRPr lang="en-US" dirty="0"/>
          </a:p>
        </p:txBody>
      </p:sp>
      <p:sp>
        <p:nvSpPr>
          <p:cNvPr id="4" name="CuadroTexto 3"/>
          <p:cNvSpPr txBox="1"/>
          <p:nvPr/>
        </p:nvSpPr>
        <p:spPr>
          <a:xfrm>
            <a:off x="290455" y="2280621"/>
            <a:ext cx="3958815" cy="1754326"/>
          </a:xfrm>
          <a:prstGeom prst="rect">
            <a:avLst/>
          </a:prstGeom>
          <a:noFill/>
        </p:spPr>
        <p:txBody>
          <a:bodyPr wrap="square" rtlCol="0">
            <a:spAutoFit/>
          </a:bodyPr>
          <a:lstStyle/>
          <a:p>
            <a:r>
              <a:rPr lang="en-US" dirty="0" smtClean="0"/>
              <a:t>Sign in to customer’s account through </a:t>
            </a:r>
            <a:r>
              <a:rPr lang="en-US" dirty="0" smtClean="0">
                <a:hlinkClick r:id="rId2"/>
              </a:rPr>
              <a:t>https://account.microsoft.com</a:t>
            </a:r>
            <a:r>
              <a:rPr lang="en-US" dirty="0" smtClean="0"/>
              <a:t> and download the installer through the “Services and Subscriptions” tab.</a:t>
            </a:r>
            <a:endParaRPr lang="en-US" dirty="0"/>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000773" y="1853248"/>
            <a:ext cx="7954666" cy="44540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3174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1" y="452718"/>
            <a:ext cx="9299333" cy="1400530"/>
          </a:xfrm>
        </p:spPr>
        <p:txBody>
          <a:bodyPr/>
          <a:lstStyle/>
          <a:p>
            <a:r>
              <a:rPr lang="en-US" dirty="0" smtClean="0"/>
              <a:t>Pro-Tip: Other ways to get the Mac Installer</a:t>
            </a:r>
            <a:endParaRPr lang="en-US" dirty="0"/>
          </a:p>
        </p:txBody>
      </p:sp>
      <p:sp>
        <p:nvSpPr>
          <p:cNvPr id="3" name="Marcador de contenido 2"/>
          <p:cNvSpPr>
            <a:spLocks noGrp="1"/>
          </p:cNvSpPr>
          <p:nvPr>
            <p:ph idx="1"/>
          </p:nvPr>
        </p:nvSpPr>
        <p:spPr>
          <a:xfrm>
            <a:off x="1103311" y="2052919"/>
            <a:ext cx="9299333" cy="1357256"/>
          </a:xfrm>
        </p:spPr>
        <p:txBody>
          <a:bodyPr>
            <a:normAutofit/>
          </a:bodyPr>
          <a:lstStyle/>
          <a:p>
            <a:r>
              <a:rPr lang="en-US" dirty="0" smtClean="0"/>
              <a:t>If for some reason you cannot download the Mac installer from customer’s account, you may download it straight from </a:t>
            </a:r>
            <a:r>
              <a:rPr lang="en-US" dirty="0" smtClean="0">
                <a:solidFill>
                  <a:srgbClr val="FFC000"/>
                </a:solidFill>
              </a:rPr>
              <a:t>support.office.com</a:t>
            </a:r>
            <a:r>
              <a:rPr lang="en-US" dirty="0" smtClean="0"/>
              <a:t>. Just search for the keywords “High Sierra Support” or “Mojave Support”. </a:t>
            </a:r>
            <a:endParaRPr lang="en-US"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3311" y="3410175"/>
            <a:ext cx="10092824" cy="3291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31154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795169"/>
          </a:xfrm>
        </p:spPr>
        <p:txBody>
          <a:bodyPr/>
          <a:lstStyle/>
          <a:p>
            <a:r>
              <a:rPr lang="en-US" dirty="0" smtClean="0"/>
              <a:t>3. Run the Installer</a:t>
            </a:r>
            <a:endParaRPr lang="en-US" dirty="0"/>
          </a:p>
        </p:txBody>
      </p:sp>
      <p:pic>
        <p:nvPicPr>
          <p:cNvPr id="4" name="Marcador de conteni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910" y="1247885"/>
            <a:ext cx="9396181"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458641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3.1 License Agreement</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363" y="1310360"/>
            <a:ext cx="9353275"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69524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816684"/>
          </a:xfrm>
        </p:spPr>
        <p:txBody>
          <a:bodyPr/>
          <a:lstStyle/>
          <a:p>
            <a:r>
              <a:rPr lang="en-US" dirty="0" smtClean="0"/>
              <a:t>3.2 Accept Agreement</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328" y="1269402"/>
            <a:ext cx="9845344"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80085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922188"/>
          </a:xfrm>
        </p:spPr>
        <p:txBody>
          <a:bodyPr/>
          <a:lstStyle/>
          <a:p>
            <a:r>
              <a:rPr lang="en-US" dirty="0" smtClean="0"/>
              <a:t>3.3 Select Install Location – Install</a:t>
            </a:r>
            <a:endParaRPr lang="en-US" dirty="0"/>
          </a:p>
        </p:txBody>
      </p:sp>
      <p:pic>
        <p:nvPicPr>
          <p:cNvPr id="17" name="Marcador de contenido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74906"/>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43286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859715"/>
          </a:xfrm>
        </p:spPr>
        <p:txBody>
          <a:bodyPr/>
          <a:lstStyle/>
          <a:p>
            <a:r>
              <a:rPr lang="en-US" dirty="0" smtClean="0"/>
              <a:t>3.4 Enter Admin Password</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12433"/>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04088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Installing.</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239045"/>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81408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Topics</a:t>
            </a:r>
            <a:r>
              <a:rPr lang="es-NI" dirty="0" smtClean="0"/>
              <a:t> to be </a:t>
            </a:r>
            <a:r>
              <a:rPr lang="en-US" dirty="0" smtClean="0"/>
              <a:t>covered</a:t>
            </a:r>
            <a:endParaRPr lang="en-US" dirty="0"/>
          </a:p>
        </p:txBody>
      </p:sp>
      <p:sp>
        <p:nvSpPr>
          <p:cNvPr id="3" name="Marcador de contenido 2"/>
          <p:cNvSpPr>
            <a:spLocks noGrp="1"/>
          </p:cNvSpPr>
          <p:nvPr>
            <p:ph idx="1"/>
          </p:nvPr>
        </p:nvSpPr>
        <p:spPr>
          <a:xfrm>
            <a:off x="1104293" y="1853248"/>
            <a:ext cx="8946541" cy="4195481"/>
          </a:xfrm>
        </p:spPr>
        <p:txBody>
          <a:bodyPr>
            <a:normAutofit/>
          </a:bodyPr>
          <a:lstStyle/>
          <a:p>
            <a:r>
              <a:rPr lang="en-US" sz="2400" dirty="0" smtClean="0">
                <a:hlinkClick r:id="rId2" action="ppaction://hlinksldjump"/>
              </a:rPr>
              <a:t>Mac Terminology</a:t>
            </a:r>
            <a:endParaRPr lang="en-US" sz="2400" dirty="0" smtClean="0"/>
          </a:p>
          <a:p>
            <a:r>
              <a:rPr lang="en-US" sz="2400" dirty="0" smtClean="0">
                <a:hlinkClick r:id="rId3" action="ppaction://hlinksldjump"/>
              </a:rPr>
              <a:t>Office for Mac Installation &amp; Activation</a:t>
            </a:r>
            <a:endParaRPr lang="en-US" sz="2400" dirty="0" smtClean="0"/>
          </a:p>
          <a:p>
            <a:r>
              <a:rPr lang="en-US" sz="2400" dirty="0" smtClean="0">
                <a:hlinkClick r:id="rId4" action="ppaction://hlinksldjump"/>
              </a:rPr>
              <a:t>Uninstall Office from Mac</a:t>
            </a:r>
            <a:endParaRPr lang="en-US" sz="2400" dirty="0" smtClean="0"/>
          </a:p>
          <a:p>
            <a:r>
              <a:rPr lang="en-US" sz="2400" dirty="0" smtClean="0"/>
              <a:t>Office Removal Tools for Mac</a:t>
            </a:r>
          </a:p>
          <a:p>
            <a:r>
              <a:rPr lang="en-US" sz="2400" dirty="0" smtClean="0"/>
              <a:t>Troubleshooting signing-in issues using Mac’s Keychain tool.</a:t>
            </a:r>
            <a:endParaRPr lang="en-US" sz="2400" dirty="0"/>
          </a:p>
        </p:txBody>
      </p:sp>
    </p:spTree>
    <p:extLst>
      <p:ext uri="{BB962C8B-B14F-4D97-AF65-F5344CB8AC3E}">
        <p14:creationId xmlns:p14="http://schemas.microsoft.com/office/powerpoint/2010/main" val="27021778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Installing..</a:t>
            </a:r>
            <a:endParaRPr lang="en-US" dirty="0"/>
          </a:p>
        </p:txBody>
      </p:sp>
      <p:pic>
        <p:nvPicPr>
          <p:cNvPr id="3" name="Marcador de contenido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10361"/>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38877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Installing</a:t>
            </a:r>
            <a:r>
              <a:rPr lang="en-US" dirty="0" smtClean="0"/>
              <a:t>… Done!</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10360"/>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6988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4</a:t>
            </a:r>
            <a:r>
              <a:rPr lang="en-US" dirty="0" smtClean="0"/>
              <a:t>. Activate Office</a:t>
            </a:r>
            <a:endParaRPr lang="en-US" dirty="0"/>
          </a:p>
        </p:txBody>
      </p:sp>
      <p:sp>
        <p:nvSpPr>
          <p:cNvPr id="3" name="Marcador de contenido 2"/>
          <p:cNvSpPr>
            <a:spLocks noGrp="1"/>
          </p:cNvSpPr>
          <p:nvPr>
            <p:ph idx="1"/>
          </p:nvPr>
        </p:nvSpPr>
        <p:spPr>
          <a:xfrm>
            <a:off x="1103312" y="2052919"/>
            <a:ext cx="2532773" cy="3110752"/>
          </a:xfrm>
        </p:spPr>
        <p:txBody>
          <a:bodyPr/>
          <a:lstStyle/>
          <a:p>
            <a:r>
              <a:rPr lang="en-US" dirty="0" smtClean="0"/>
              <a:t>Open any Office App. The first time you run </a:t>
            </a:r>
            <a:r>
              <a:rPr lang="en-US" dirty="0"/>
              <a:t>O</a:t>
            </a:r>
            <a:r>
              <a:rPr lang="en-US" dirty="0" smtClean="0"/>
              <a:t>ffice you will get this screen.</a:t>
            </a:r>
            <a:endParaRPr lang="en-US"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068183" y="1791150"/>
            <a:ext cx="4055634" cy="4851698"/>
          </a:xfrm>
          <a:prstGeom prst="rect">
            <a:avLst/>
          </a:prstGeom>
          <a:ln>
            <a:noFill/>
          </a:ln>
          <a:effectLst>
            <a:outerShdw blurRad="190500" algn="tl" rotWithShape="0">
              <a:srgbClr val="000000">
                <a:alpha val="70000"/>
              </a:srgbClr>
            </a:outerShdw>
          </a:effectLst>
        </p:spPr>
      </p:pic>
      <p:sp>
        <p:nvSpPr>
          <p:cNvPr id="5" name="Marcador de contenido 2"/>
          <p:cNvSpPr txBox="1">
            <a:spLocks/>
          </p:cNvSpPr>
          <p:nvPr/>
        </p:nvSpPr>
        <p:spPr>
          <a:xfrm>
            <a:off x="1216355" y="5163671"/>
            <a:ext cx="2887600" cy="6849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Click </a:t>
            </a:r>
            <a:r>
              <a:rPr lang="en-US" dirty="0" smtClean="0">
                <a:solidFill>
                  <a:srgbClr val="FFFF00"/>
                </a:solidFill>
                <a:effectLst>
                  <a:outerShdw blurRad="38100" dist="38100" dir="2700000" algn="tl">
                    <a:srgbClr val="000000">
                      <a:alpha val="43137"/>
                    </a:srgbClr>
                  </a:outerShdw>
                </a:effectLst>
              </a:rPr>
              <a:t>Get Started</a:t>
            </a:r>
            <a:endParaRPr lang="en-US"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44851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5. Sign-in to Activate</a:t>
            </a:r>
            <a:endParaRPr lang="en-US" dirty="0"/>
          </a:p>
        </p:txBody>
      </p:sp>
      <p:pic>
        <p:nvPicPr>
          <p:cNvPr id="3" name="Marcador de contenido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381417" y="2322480"/>
            <a:ext cx="3303251" cy="3960000"/>
          </a:xfrm>
          <a:prstGeom prst="rect">
            <a:avLst/>
          </a:prstGeom>
          <a:ln>
            <a:noFill/>
          </a:ln>
          <a:effectLst>
            <a:outerShdw blurRad="190500" algn="tl" rotWithShape="0">
              <a:srgbClr val="000000">
                <a:alpha val="70000"/>
              </a:srgbClr>
            </a:outerShdw>
          </a:effectLst>
        </p:spPr>
      </p:pic>
      <p:sp>
        <p:nvSpPr>
          <p:cNvPr id="4" name="Flecha derecha 3"/>
          <p:cNvSpPr/>
          <p:nvPr/>
        </p:nvSpPr>
        <p:spPr>
          <a:xfrm>
            <a:off x="3842447" y="3845754"/>
            <a:ext cx="661736" cy="276726"/>
          </a:xfrm>
          <a:prstGeom prst="rightArrow">
            <a:avLst/>
          </a:prstGeom>
          <a:solidFill>
            <a:srgbClr val="FFCD2F"/>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61962" y="2322480"/>
            <a:ext cx="3269612" cy="3960000"/>
          </a:xfrm>
          <a:prstGeom prst="rect">
            <a:avLst/>
          </a:prstGeom>
          <a:ln>
            <a:noFill/>
          </a:ln>
          <a:effectLst>
            <a:outerShdw blurRad="190500" algn="tl" rotWithShape="0">
              <a:srgbClr val="000000">
                <a:alpha val="70000"/>
              </a:srgbClr>
            </a:outerShdw>
          </a:effectLst>
        </p:spPr>
      </p:pic>
      <p:pic>
        <p:nvPicPr>
          <p:cNvPr id="7" name="Imagen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8867" y="2322480"/>
            <a:ext cx="3314194" cy="3960000"/>
          </a:xfrm>
          <a:prstGeom prst="rect">
            <a:avLst/>
          </a:prstGeom>
          <a:ln>
            <a:noFill/>
          </a:ln>
          <a:effectLst>
            <a:outerShdw blurRad="190500" algn="tl" rotWithShape="0">
              <a:srgbClr val="000000">
                <a:alpha val="70000"/>
              </a:srgbClr>
            </a:outerShdw>
          </a:effectLst>
        </p:spPr>
      </p:pic>
      <p:sp>
        <p:nvSpPr>
          <p:cNvPr id="9" name="Flecha derecha 8"/>
          <p:cNvSpPr/>
          <p:nvPr/>
        </p:nvSpPr>
        <p:spPr>
          <a:xfrm>
            <a:off x="8089353" y="3845754"/>
            <a:ext cx="661736" cy="276726"/>
          </a:xfrm>
          <a:prstGeom prst="rightArrow">
            <a:avLst/>
          </a:prstGeom>
          <a:solidFill>
            <a:srgbClr val="FFCD2F"/>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935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4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6</a:t>
            </a:r>
            <a:r>
              <a:rPr lang="en-US" dirty="0" smtClean="0"/>
              <a:t>. Profit…!</a:t>
            </a:r>
            <a:endParaRPr lang="en-US" dirty="0"/>
          </a:p>
        </p:txBody>
      </p:sp>
      <p:pic>
        <p:nvPicPr>
          <p:cNvPr id="4" name="Marcador de contenido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1103312" y="1853248"/>
            <a:ext cx="3293054" cy="3960000"/>
          </a:xfrm>
          <a:prstGeom prst="rect">
            <a:avLst/>
          </a:prstGeom>
          <a:ln>
            <a:noFill/>
          </a:ln>
          <a:effectLst>
            <a:outerShdw blurRad="190500" algn="tl" rotWithShape="0">
              <a:srgbClr val="000000">
                <a:alpha val="70000"/>
              </a:srgbClr>
            </a:outerShdw>
          </a:effectLst>
        </p:spPr>
      </p:pic>
      <p:sp>
        <p:nvSpPr>
          <p:cNvPr id="5" name="Flecha derecha 4"/>
          <p:cNvSpPr/>
          <p:nvPr/>
        </p:nvSpPr>
        <p:spPr>
          <a:xfrm>
            <a:off x="4786453" y="3694885"/>
            <a:ext cx="661736" cy="276726"/>
          </a:xfrm>
          <a:prstGeom prst="rightArrow">
            <a:avLst/>
          </a:prstGeom>
          <a:solidFill>
            <a:srgbClr val="FFCD2F"/>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8276" y="1853248"/>
            <a:ext cx="3310109" cy="396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89172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9120188" cy="1299882"/>
          </a:xfrm>
        </p:spPr>
        <p:txBody>
          <a:bodyPr/>
          <a:lstStyle/>
          <a:p>
            <a:r>
              <a:rPr lang="en-US" dirty="0" smtClean="0"/>
              <a:t>Other ways to launch the activation wizard.</a:t>
            </a:r>
            <a:endParaRPr lang="en-US" dirty="0"/>
          </a:p>
        </p:txBody>
      </p:sp>
      <p:pic>
        <p:nvPicPr>
          <p:cNvPr id="4" name="Marcador de contenido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1103312" y="2383723"/>
            <a:ext cx="4660030" cy="4320000"/>
          </a:xfrm>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53301" y="2383723"/>
            <a:ext cx="3581399" cy="4320000"/>
          </a:xfrm>
          <a:prstGeom prst="rect">
            <a:avLst/>
          </a:prstGeom>
        </p:spPr>
      </p:pic>
      <p:sp>
        <p:nvSpPr>
          <p:cNvPr id="6" name="Rectángulo 5"/>
          <p:cNvSpPr/>
          <p:nvPr/>
        </p:nvSpPr>
        <p:spPr>
          <a:xfrm>
            <a:off x="7353301" y="6007100"/>
            <a:ext cx="520699" cy="4445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56454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Uninstalling Office from Mac</a:t>
            </a:r>
            <a:endParaRPr lang="en-US" dirty="0"/>
          </a:p>
        </p:txBody>
      </p:sp>
      <p:pic>
        <p:nvPicPr>
          <p:cNvPr id="7" name="Imagen 6"/>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131566" y="2464566"/>
            <a:ext cx="1928869" cy="1928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75641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200" fill="hold">
                                          <p:stCondLst>
                                            <p:cond delay="0"/>
                                          </p:stCondLst>
                                        </p:cTn>
                                        <p:tgtEl>
                                          <p:spTgt spid="7"/>
                                        </p:tgtEl>
                                        <p:attrNameLst>
                                          <p:attrName>r</p:attrName>
                                        </p:attrNameLst>
                                      </p:cBhvr>
                                    </p:animRot>
                                    <p:animRot by="-240000">
                                      <p:cBhvr>
                                        <p:cTn id="7" dur="400" fill="hold">
                                          <p:stCondLst>
                                            <p:cond delay="400"/>
                                          </p:stCondLst>
                                        </p:cTn>
                                        <p:tgtEl>
                                          <p:spTgt spid="7"/>
                                        </p:tgtEl>
                                        <p:attrNameLst>
                                          <p:attrName>r</p:attrName>
                                        </p:attrNameLst>
                                      </p:cBhvr>
                                    </p:animRot>
                                    <p:animRot by="240000">
                                      <p:cBhvr>
                                        <p:cTn id="8" dur="400" fill="hold">
                                          <p:stCondLst>
                                            <p:cond delay="800"/>
                                          </p:stCondLst>
                                        </p:cTn>
                                        <p:tgtEl>
                                          <p:spTgt spid="7"/>
                                        </p:tgtEl>
                                        <p:attrNameLst>
                                          <p:attrName>r</p:attrName>
                                        </p:attrNameLst>
                                      </p:cBhvr>
                                    </p:animRot>
                                    <p:animRot by="-240000">
                                      <p:cBhvr>
                                        <p:cTn id="9" dur="400" fill="hold">
                                          <p:stCondLst>
                                            <p:cond delay="1200"/>
                                          </p:stCondLst>
                                        </p:cTn>
                                        <p:tgtEl>
                                          <p:spTgt spid="7"/>
                                        </p:tgtEl>
                                        <p:attrNameLst>
                                          <p:attrName>r</p:attrName>
                                        </p:attrNameLst>
                                      </p:cBhvr>
                                    </p:animRot>
                                    <p:animRot by="120000">
                                      <p:cBhvr>
                                        <p:cTn id="10" dur="400" fill="hold">
                                          <p:stCondLst>
                                            <p:cond delay="16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073076"/>
          </a:xfrm>
        </p:spPr>
        <p:txBody>
          <a:bodyPr/>
          <a:lstStyle/>
          <a:p>
            <a:r>
              <a:rPr lang="en-US" dirty="0" smtClean="0"/>
              <a:t>1. Trash It…!</a:t>
            </a:r>
            <a:endParaRPr lang="en-US" dirty="0"/>
          </a:p>
        </p:txBody>
      </p:sp>
      <p:sp>
        <p:nvSpPr>
          <p:cNvPr id="16" name="Marcador de contenido 15"/>
          <p:cNvSpPr>
            <a:spLocks noGrp="1"/>
          </p:cNvSpPr>
          <p:nvPr>
            <p:ph idx="1"/>
          </p:nvPr>
        </p:nvSpPr>
        <p:spPr>
          <a:xfrm>
            <a:off x="882126" y="1525794"/>
            <a:ext cx="4636547" cy="4680000"/>
          </a:xfrm>
        </p:spPr>
        <p:txBody>
          <a:bodyPr>
            <a:normAutofit/>
          </a:bodyPr>
          <a:lstStyle/>
          <a:p>
            <a:r>
              <a:rPr lang="en-US" dirty="0" smtClean="0"/>
              <a:t>Open </a:t>
            </a:r>
            <a:r>
              <a:rPr lang="en-US" b="1" dirty="0" smtClean="0"/>
              <a:t>Finder </a:t>
            </a:r>
            <a:r>
              <a:rPr lang="en-US" dirty="0" smtClean="0"/>
              <a:t>and open the </a:t>
            </a:r>
            <a:r>
              <a:rPr lang="en-US" b="1" dirty="0" smtClean="0"/>
              <a:t>Applications </a:t>
            </a:r>
            <a:r>
              <a:rPr lang="en-US" dirty="0" smtClean="0"/>
              <a:t>folder.</a:t>
            </a:r>
          </a:p>
          <a:p>
            <a:r>
              <a:rPr lang="en-US" dirty="0" smtClean="0"/>
              <a:t>Select all the Office apps (you can do this by pressing </a:t>
            </a:r>
            <a:r>
              <a:rPr lang="en-US" b="1" dirty="0" smtClean="0">
                <a:effectLst>
                  <a:outerShdw blurRad="38100" dist="38100" dir="2700000" algn="tl">
                    <a:srgbClr val="000000">
                      <a:alpha val="43137"/>
                    </a:srgbClr>
                  </a:outerShdw>
                </a:effectLst>
              </a:rPr>
              <a:t>Command + click</a:t>
            </a:r>
            <a:r>
              <a:rPr lang="en-US" dirty="0" smtClean="0"/>
              <a:t> on each app)</a:t>
            </a:r>
          </a:p>
          <a:p>
            <a:r>
              <a:rPr lang="en-US" dirty="0" smtClean="0"/>
              <a:t>Right-click one of the icons selected and hit “Move to trash”</a:t>
            </a:r>
            <a:endParaRPr lang="en-US" dirty="0"/>
          </a:p>
          <a:p>
            <a:r>
              <a:rPr lang="en-US" dirty="0" smtClean="0">
                <a:solidFill>
                  <a:srgbClr val="FFCD2F"/>
                </a:solidFill>
              </a:rPr>
              <a:t>Note: </a:t>
            </a:r>
            <a:r>
              <a:rPr lang="en-US" dirty="0" smtClean="0"/>
              <a:t>If using </a:t>
            </a:r>
            <a:r>
              <a:rPr lang="en-US" b="1" dirty="0" smtClean="0">
                <a:solidFill>
                  <a:srgbClr val="FFCD2F"/>
                </a:solidFill>
              </a:rPr>
              <a:t>LMI</a:t>
            </a:r>
            <a:r>
              <a:rPr lang="en-US" dirty="0" smtClean="0"/>
              <a:t> to assist a customer, the </a:t>
            </a:r>
            <a:r>
              <a:rPr lang="en-US" i="1" dirty="0" smtClean="0">
                <a:solidFill>
                  <a:srgbClr val="FFCD2F"/>
                </a:solidFill>
                <a:effectLst>
                  <a:outerShdw blurRad="38100" dist="38100" dir="2700000" algn="tl">
                    <a:srgbClr val="000000">
                      <a:alpha val="43137"/>
                    </a:srgbClr>
                  </a:outerShdw>
                </a:effectLst>
              </a:rPr>
              <a:t>“Windows Logo” </a:t>
            </a:r>
            <a:r>
              <a:rPr lang="en-US" dirty="0" smtClean="0"/>
              <a:t>key on your keyboard acts as the </a:t>
            </a:r>
            <a:r>
              <a:rPr lang="en-US" dirty="0" smtClean="0">
                <a:effectLst>
                  <a:outerShdw blurRad="38100" dist="38100" dir="2700000" algn="tl">
                    <a:srgbClr val="000000">
                      <a:alpha val="43137"/>
                    </a:srgbClr>
                  </a:outerShdw>
                </a:effectLst>
              </a:rPr>
              <a:t>Command(</a:t>
            </a:r>
            <a:r>
              <a:rPr lang="en-US" b="1" dirty="0">
                <a:solidFill>
                  <a:srgbClr val="FFCD2F"/>
                </a:solidFill>
                <a:effectLst>
                  <a:outerShdw blurRad="38100" dist="38100" dir="2700000" algn="tl">
                    <a:srgbClr val="000000">
                      <a:alpha val="43137"/>
                    </a:srgbClr>
                  </a:outerShdw>
                </a:effectLst>
              </a:rPr>
              <a:t>⌘</a:t>
            </a:r>
            <a:r>
              <a:rPr lang="en-US" dirty="0" smtClean="0">
                <a:effectLst>
                  <a:outerShdw blurRad="38100" dist="38100" dir="2700000" algn="tl">
                    <a:srgbClr val="000000">
                      <a:alpha val="43137"/>
                    </a:srgbClr>
                  </a:outerShdw>
                </a:effectLst>
              </a:rPr>
              <a:t>) </a:t>
            </a:r>
            <a:r>
              <a:rPr lang="en-US" dirty="0" smtClean="0"/>
              <a:t>key.</a:t>
            </a:r>
            <a:endParaRPr lang="en-US" dirty="0"/>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3940" r="44456" b="40791"/>
          <a:stretch/>
        </p:blipFill>
        <p:spPr>
          <a:xfrm>
            <a:off x="6059747" y="1525794"/>
            <a:ext cx="5261619" cy="46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91743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073076"/>
          </a:xfrm>
        </p:spPr>
        <p:txBody>
          <a:bodyPr/>
          <a:lstStyle/>
          <a:p>
            <a:r>
              <a:rPr lang="en-US" dirty="0" smtClean="0"/>
              <a:t>1. Trash It…!</a:t>
            </a:r>
            <a:endParaRPr lang="en-US" dirty="0"/>
          </a:p>
        </p:txBody>
      </p:sp>
      <p:sp>
        <p:nvSpPr>
          <p:cNvPr id="16" name="Marcador de contenido 15"/>
          <p:cNvSpPr>
            <a:spLocks noGrp="1"/>
          </p:cNvSpPr>
          <p:nvPr>
            <p:ph idx="1"/>
          </p:nvPr>
        </p:nvSpPr>
        <p:spPr>
          <a:xfrm>
            <a:off x="882126" y="1525794"/>
            <a:ext cx="4286704" cy="1472587"/>
          </a:xfrm>
        </p:spPr>
        <p:txBody>
          <a:bodyPr>
            <a:normAutofit/>
          </a:bodyPr>
          <a:lstStyle/>
          <a:p>
            <a:r>
              <a:rPr lang="en-US" dirty="0" smtClean="0"/>
              <a:t>You may be asked for the administrator’s password. Make sure customer enters it.</a:t>
            </a:r>
          </a:p>
        </p:txBody>
      </p:sp>
      <p:pic>
        <p:nvPicPr>
          <p:cNvPr id="4" name="Imagen 3"/>
          <p:cNvPicPr>
            <a:picLocks noChangeAspect="1"/>
          </p:cNvPicPr>
          <p:nvPr/>
        </p:nvPicPr>
        <p:blipFill rotWithShape="1">
          <a:blip r:embed="rId2"/>
          <a:srcRect l="35146" t="20480" r="34211" b="36106"/>
          <a:stretch/>
        </p:blipFill>
        <p:spPr>
          <a:xfrm>
            <a:off x="1103312" y="2998381"/>
            <a:ext cx="4065518" cy="3600000"/>
          </a:xfrm>
          <a:prstGeom prst="rect">
            <a:avLst/>
          </a:prstGeom>
          <a:ln>
            <a:noFill/>
          </a:ln>
          <a:effectLst>
            <a:outerShdw blurRad="190500" algn="tl" rotWithShape="0">
              <a:srgbClr val="000000">
                <a:alpha val="70000"/>
              </a:srgbClr>
            </a:outerShdw>
          </a:effectLst>
        </p:spPr>
      </p:pic>
      <p:sp>
        <p:nvSpPr>
          <p:cNvPr id="6" name="Marcador de contenido 15"/>
          <p:cNvSpPr txBox="1">
            <a:spLocks/>
          </p:cNvSpPr>
          <p:nvPr/>
        </p:nvSpPr>
        <p:spPr>
          <a:xfrm>
            <a:off x="7977937" y="1525794"/>
            <a:ext cx="3399418" cy="8452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Empty Trash</a:t>
            </a:r>
            <a:endParaRPr lang="en-US" dirty="0"/>
          </a:p>
        </p:txBody>
      </p:sp>
      <p:pic>
        <p:nvPicPr>
          <p:cNvPr id="5" name="Imagen 4"/>
          <p:cNvPicPr>
            <a:picLocks noChangeAspect="1"/>
          </p:cNvPicPr>
          <p:nvPr/>
        </p:nvPicPr>
        <p:blipFill rotWithShape="1">
          <a:blip r:embed="rId3"/>
          <a:srcRect l="67284" t="68272" r="7905"/>
          <a:stretch/>
        </p:blipFill>
        <p:spPr>
          <a:xfrm>
            <a:off x="7078135" y="2998381"/>
            <a:ext cx="4504266" cy="3600000"/>
          </a:xfrm>
          <a:prstGeom prst="rect">
            <a:avLst/>
          </a:prstGeom>
          <a:ln>
            <a:noFill/>
          </a:ln>
          <a:effectLst>
            <a:outerShdw blurRad="190500" algn="tl" rotWithShape="0">
              <a:srgbClr val="000000">
                <a:alpha val="70000"/>
              </a:srgbClr>
            </a:outerShdw>
          </a:effectLst>
        </p:spPr>
      </p:pic>
      <p:pic>
        <p:nvPicPr>
          <p:cNvPr id="7" name="Imagen 6"/>
          <p:cNvPicPr>
            <a:picLocks noChangeAspect="1"/>
          </p:cNvPicPr>
          <p:nvPr/>
        </p:nvPicPr>
        <p:blipFill rotWithShape="1">
          <a:blip r:embed="rId4"/>
          <a:srcRect l="35399" t="23350" r="35365" b="62129"/>
          <a:stretch/>
        </p:blipFill>
        <p:spPr>
          <a:xfrm>
            <a:off x="7078135" y="2662370"/>
            <a:ext cx="4504266" cy="1467720"/>
          </a:xfrm>
          <a:prstGeom prst="rect">
            <a:avLst/>
          </a:prstGeom>
          <a:ln>
            <a:noFill/>
          </a:ln>
          <a:effectLst>
            <a:outerShdw blurRad="190500" algn="tl" rotWithShape="0">
              <a:srgbClr val="000000">
                <a:alpha val="70000"/>
              </a:srgbClr>
            </a:outerShdw>
          </a:effectLst>
        </p:spPr>
      </p:pic>
      <p:sp>
        <p:nvSpPr>
          <p:cNvPr id="8" name="Rectángulo 7"/>
          <p:cNvSpPr/>
          <p:nvPr/>
        </p:nvSpPr>
        <p:spPr>
          <a:xfrm>
            <a:off x="9661793" y="4208443"/>
            <a:ext cx="1520327" cy="26440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ector angular 9"/>
          <p:cNvCxnSpPr>
            <a:stCxn id="5" idx="3"/>
            <a:endCxn id="7" idx="3"/>
          </p:cNvCxnSpPr>
          <p:nvPr/>
        </p:nvCxnSpPr>
        <p:spPr>
          <a:xfrm flipV="1">
            <a:off x="11582401" y="3396230"/>
            <a:ext cx="12700" cy="1402151"/>
          </a:xfrm>
          <a:prstGeom prst="bentConnector3">
            <a:avLst>
              <a:gd name="adj1" fmla="val 180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6289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2" y="2052918"/>
            <a:ext cx="4224825" cy="4195481"/>
          </a:xfrm>
        </p:spPr>
        <p:txBody>
          <a:bodyPr/>
          <a:lstStyle/>
          <a:p>
            <a:r>
              <a:rPr lang="en-US" dirty="0" smtClean="0"/>
              <a:t>In a new Finder window press: </a:t>
            </a:r>
            <a:r>
              <a:rPr lang="en-US" b="1" dirty="0" smtClean="0">
                <a:effectLst>
                  <a:outerShdw blurRad="38100" dist="38100" dir="2700000" algn="tl">
                    <a:srgbClr val="000000">
                      <a:alpha val="43137"/>
                    </a:srgbClr>
                  </a:outerShdw>
                </a:effectLst>
              </a:rPr>
              <a:t>Command(</a:t>
            </a:r>
            <a:r>
              <a:rPr lang="en-US" b="1" dirty="0">
                <a:effectLst>
                  <a:outerShdw blurRad="38100" dist="38100" dir="2700000" algn="tl">
                    <a:srgbClr val="000000">
                      <a:alpha val="43137"/>
                    </a:srgbClr>
                  </a:outerShdw>
                </a:effectLst>
              </a:rPr>
              <a:t>⌘</a:t>
            </a:r>
            <a:r>
              <a:rPr lang="en-US" b="1" dirty="0" smtClean="0">
                <a:effectLst>
                  <a:outerShdw blurRad="38100" dist="38100" dir="2700000" algn="tl">
                    <a:srgbClr val="000000">
                      <a:alpha val="43137"/>
                    </a:srgbClr>
                  </a:outerShdw>
                </a:effectLst>
              </a:rPr>
              <a:t>) + Shift + H</a:t>
            </a:r>
          </a:p>
          <a:p>
            <a:r>
              <a:rPr lang="en-US" dirty="0" smtClean="0"/>
              <a:t>This will take you to the Home folder. Another way to get there it’s through Finder’s </a:t>
            </a:r>
            <a:r>
              <a:rPr lang="en-US" b="1" dirty="0" smtClean="0">
                <a:effectLst>
                  <a:outerShdw blurRad="38100" dist="38100" dir="2700000" algn="tl">
                    <a:srgbClr val="000000">
                      <a:alpha val="43137"/>
                    </a:srgbClr>
                  </a:outerShdw>
                </a:effectLst>
              </a:rPr>
              <a:t>Application Menu </a:t>
            </a:r>
            <a:r>
              <a:rPr lang="en-US" dirty="0" smtClean="0"/>
              <a:t>and selecting </a:t>
            </a:r>
            <a:r>
              <a:rPr lang="en-US" b="1" dirty="0" smtClean="0">
                <a:effectLst>
                  <a:outerShdw blurRad="38100" dist="38100" dir="2700000" algn="tl">
                    <a:srgbClr val="000000">
                      <a:alpha val="43137"/>
                    </a:srgbClr>
                  </a:outerShdw>
                </a:effectLst>
              </a:rPr>
              <a:t>Go&gt;Home</a:t>
            </a:r>
            <a:endParaRPr lang="en-US" b="1" dirty="0">
              <a:effectLst>
                <a:outerShdw blurRad="38100" dist="38100" dir="2700000" algn="tl">
                  <a:srgbClr val="000000">
                    <a:alpha val="43137"/>
                  </a:srgbClr>
                </a:outerShdw>
              </a:effectLst>
            </a:endParaRPr>
          </a:p>
        </p:txBody>
      </p:sp>
      <p:pic>
        <p:nvPicPr>
          <p:cNvPr id="3" name="Imagen 2"/>
          <p:cNvPicPr>
            <a:picLocks noChangeAspect="1"/>
          </p:cNvPicPr>
          <p:nvPr/>
        </p:nvPicPr>
        <p:blipFill rotWithShape="1">
          <a:blip r:embed="rId2"/>
          <a:srcRect r="62974" b="54078"/>
          <a:stretch/>
        </p:blipFill>
        <p:spPr>
          <a:xfrm>
            <a:off x="6136342" y="2052918"/>
            <a:ext cx="5573084" cy="43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357084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Mac Terminology</a:t>
            </a:r>
            <a:endParaRPr lang="en-US" dirty="0"/>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566" y="2464566"/>
            <a:ext cx="1928869" cy="1928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78437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2" y="1626199"/>
            <a:ext cx="4786499" cy="1362636"/>
          </a:xfrm>
        </p:spPr>
        <p:txBody>
          <a:bodyPr/>
          <a:lstStyle/>
          <a:p>
            <a:r>
              <a:rPr lang="en-US" dirty="0"/>
              <a:t>On the Finder menu at the top, click </a:t>
            </a:r>
            <a:r>
              <a:rPr lang="en-US" b="1" dirty="0"/>
              <a:t>View</a:t>
            </a:r>
            <a:r>
              <a:rPr lang="en-US" dirty="0"/>
              <a:t> &gt; </a:t>
            </a:r>
            <a:r>
              <a:rPr lang="en-US" b="1" dirty="0"/>
              <a:t>as List</a:t>
            </a:r>
            <a:r>
              <a:rPr lang="en-US" dirty="0"/>
              <a:t>, and then click </a:t>
            </a:r>
            <a:r>
              <a:rPr lang="en-US" b="1" dirty="0"/>
              <a:t>View</a:t>
            </a:r>
            <a:r>
              <a:rPr lang="en-US" dirty="0"/>
              <a:t> &gt;</a:t>
            </a:r>
            <a:r>
              <a:rPr lang="en-US" b="1" dirty="0"/>
              <a:t> Show View Options</a:t>
            </a:r>
            <a:r>
              <a:rPr lang="en-US" dirty="0"/>
              <a:t>.</a:t>
            </a:r>
          </a:p>
        </p:txBody>
      </p:sp>
      <p:pic>
        <p:nvPicPr>
          <p:cNvPr id="3" name="Imagen 2"/>
          <p:cNvPicPr>
            <a:picLocks noChangeAspect="1"/>
          </p:cNvPicPr>
          <p:nvPr/>
        </p:nvPicPr>
        <p:blipFill rotWithShape="1">
          <a:blip r:embed="rId2"/>
          <a:srcRect l="65" r="72876" b="87804"/>
          <a:stretch/>
        </p:blipFill>
        <p:spPr>
          <a:xfrm>
            <a:off x="6248388" y="1626199"/>
            <a:ext cx="4837141" cy="1362636"/>
          </a:xfrm>
          <a:prstGeom prst="rect">
            <a:avLst/>
          </a:prstGeom>
          <a:ln>
            <a:noFill/>
          </a:ln>
          <a:effectLst>
            <a:outerShdw blurRad="190500" algn="tl" rotWithShape="0">
              <a:srgbClr val="000000">
                <a:alpha val="70000"/>
              </a:srgbClr>
            </a:outerShdw>
          </a:effectLst>
        </p:spPr>
      </p:pic>
      <p:pic>
        <p:nvPicPr>
          <p:cNvPr id="4" name="Imagen 3"/>
          <p:cNvPicPr>
            <a:picLocks noChangeAspect="1"/>
          </p:cNvPicPr>
          <p:nvPr/>
        </p:nvPicPr>
        <p:blipFill rotWithShape="1">
          <a:blip r:embed="rId3"/>
          <a:srcRect r="72680" b="56213"/>
          <a:stretch/>
        </p:blipFill>
        <p:spPr>
          <a:xfrm>
            <a:off x="1103312" y="2988835"/>
            <a:ext cx="3747247" cy="3753617"/>
          </a:xfrm>
          <a:prstGeom prst="rect">
            <a:avLst/>
          </a:prstGeom>
          <a:ln>
            <a:noFill/>
          </a:ln>
          <a:effectLst>
            <a:outerShdw blurRad="190500" algn="tl" rotWithShape="0">
              <a:srgbClr val="000000">
                <a:alpha val="70000"/>
              </a:srgbClr>
            </a:outerShdw>
          </a:effectLst>
        </p:spPr>
      </p:pic>
      <p:cxnSp>
        <p:nvCxnSpPr>
          <p:cNvPr id="7" name="Conector angular 6"/>
          <p:cNvCxnSpPr>
            <a:stCxn id="3" idx="2"/>
            <a:endCxn id="4" idx="3"/>
          </p:cNvCxnSpPr>
          <p:nvPr/>
        </p:nvCxnSpPr>
        <p:spPr>
          <a:xfrm rot="5400000">
            <a:off x="5820355" y="2019039"/>
            <a:ext cx="1876809" cy="3816400"/>
          </a:xfrm>
          <a:prstGeom prst="bentConnector2">
            <a:avLst/>
          </a:prstGeom>
          <a:ln w="38100">
            <a:solidFill>
              <a:srgbClr val="FFCD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6178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2" y="2052919"/>
            <a:ext cx="3486273" cy="1938790"/>
          </a:xfrm>
        </p:spPr>
        <p:txBody>
          <a:bodyPr/>
          <a:lstStyle/>
          <a:p>
            <a:r>
              <a:rPr lang="en-US" dirty="0"/>
              <a:t>In the </a:t>
            </a:r>
            <a:r>
              <a:rPr lang="en-US" b="1" dirty="0"/>
              <a:t>View Options</a:t>
            </a:r>
            <a:r>
              <a:rPr lang="en-US" dirty="0"/>
              <a:t> dialog box, select </a:t>
            </a:r>
            <a:r>
              <a:rPr lang="en-US" b="1" dirty="0"/>
              <a:t>Show Library </a:t>
            </a:r>
            <a:r>
              <a:rPr lang="en-US" b="1" dirty="0" smtClean="0"/>
              <a:t>Folder </a:t>
            </a:r>
            <a:r>
              <a:rPr lang="en-US" dirty="0" smtClean="0"/>
              <a:t>and close the window.</a:t>
            </a:r>
            <a:endParaRPr lang="en-US" dirty="0"/>
          </a:p>
        </p:txBody>
      </p:sp>
      <p:pic>
        <p:nvPicPr>
          <p:cNvPr id="3" name="Imagen 2"/>
          <p:cNvPicPr>
            <a:picLocks noChangeAspect="1"/>
          </p:cNvPicPr>
          <p:nvPr/>
        </p:nvPicPr>
        <p:blipFill rotWithShape="1">
          <a:blip r:embed="rId2"/>
          <a:srcRect l="26324" t="3436" r="34958" b="34616"/>
          <a:stretch/>
        </p:blipFill>
        <p:spPr>
          <a:xfrm>
            <a:off x="6699739" y="2052919"/>
            <a:ext cx="4320000" cy="4320000"/>
          </a:xfrm>
          <a:prstGeom prst="rect">
            <a:avLst/>
          </a:prstGeom>
          <a:ln>
            <a:noFill/>
          </a:ln>
          <a:effectLst>
            <a:outerShdw blurRad="190500" algn="tl" rotWithShape="0">
              <a:srgbClr val="000000">
                <a:alpha val="70000"/>
              </a:srgbClr>
            </a:outerShdw>
          </a:effectLst>
        </p:spPr>
      </p:pic>
      <p:sp>
        <p:nvSpPr>
          <p:cNvPr id="6" name="Rectángulo 5"/>
          <p:cNvSpPr/>
          <p:nvPr/>
        </p:nvSpPr>
        <p:spPr>
          <a:xfrm>
            <a:off x="6699739" y="3047999"/>
            <a:ext cx="786911" cy="161925"/>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p:cNvSpPr/>
          <p:nvPr/>
        </p:nvSpPr>
        <p:spPr>
          <a:xfrm>
            <a:off x="9585814" y="5753101"/>
            <a:ext cx="1082186" cy="18097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5104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1" y="1853248"/>
            <a:ext cx="5183190" cy="4395151"/>
          </a:xfrm>
        </p:spPr>
        <p:txBody>
          <a:bodyPr>
            <a:normAutofit fontScale="92500" lnSpcReduction="10000"/>
          </a:bodyPr>
          <a:lstStyle/>
          <a:p>
            <a:r>
              <a:rPr lang="en-US" dirty="0" smtClean="0"/>
              <a:t>Open </a:t>
            </a:r>
            <a:r>
              <a:rPr lang="en-US" b="1" dirty="0"/>
              <a:t>Library</a:t>
            </a:r>
            <a:r>
              <a:rPr lang="en-US" dirty="0"/>
              <a:t> </a:t>
            </a:r>
            <a:r>
              <a:rPr lang="en-US" dirty="0" smtClean="0"/>
              <a:t>folder and then </a:t>
            </a:r>
            <a:r>
              <a:rPr lang="en-US" b="1" dirty="0" smtClean="0"/>
              <a:t>Containers.</a:t>
            </a:r>
          </a:p>
          <a:p>
            <a:r>
              <a:rPr lang="en-US" dirty="0" smtClean="0"/>
              <a:t>Move the following folders to </a:t>
            </a:r>
            <a:r>
              <a:rPr lang="en-US" b="1" dirty="0" smtClean="0"/>
              <a:t>Trash:</a:t>
            </a:r>
          </a:p>
          <a:p>
            <a:pPr lvl="1"/>
            <a:r>
              <a:rPr lang="en-US" b="1" dirty="0" err="1"/>
              <a:t>com.microsoft.errorreporting</a:t>
            </a:r>
            <a:r>
              <a:rPr lang="en-US" dirty="0"/>
              <a:t> </a:t>
            </a:r>
          </a:p>
          <a:p>
            <a:pPr lvl="1"/>
            <a:r>
              <a:rPr lang="en-US" b="1" dirty="0" err="1"/>
              <a:t>com.microsoft.Excel</a:t>
            </a:r>
            <a:r>
              <a:rPr lang="en-US" dirty="0"/>
              <a:t> </a:t>
            </a:r>
          </a:p>
          <a:p>
            <a:pPr lvl="1"/>
            <a:r>
              <a:rPr lang="en-US" b="1" dirty="0" err="1"/>
              <a:t>com.microsoft.netlib.shipassertprocess</a:t>
            </a:r>
            <a:r>
              <a:rPr lang="en-US" dirty="0"/>
              <a:t> </a:t>
            </a:r>
          </a:p>
          <a:p>
            <a:pPr lvl="1"/>
            <a:r>
              <a:rPr lang="en-US" b="1" dirty="0"/>
              <a:t>com.microsoft.Office365ServiceV2</a:t>
            </a:r>
            <a:r>
              <a:rPr lang="en-US" dirty="0"/>
              <a:t> </a:t>
            </a:r>
          </a:p>
          <a:p>
            <a:pPr lvl="1"/>
            <a:r>
              <a:rPr lang="en-US" b="1" dirty="0" err="1"/>
              <a:t>com.microsoft.Outlook</a:t>
            </a:r>
            <a:r>
              <a:rPr lang="en-US" dirty="0"/>
              <a:t> </a:t>
            </a:r>
          </a:p>
          <a:p>
            <a:pPr lvl="1"/>
            <a:r>
              <a:rPr lang="en-US" b="1" dirty="0" err="1"/>
              <a:t>com.microsoft.Powerpoint</a:t>
            </a:r>
            <a:r>
              <a:rPr lang="en-US" dirty="0"/>
              <a:t> </a:t>
            </a:r>
          </a:p>
          <a:p>
            <a:pPr lvl="1"/>
            <a:r>
              <a:rPr lang="en-US" b="1" dirty="0" err="1"/>
              <a:t>com.microsoft.RMS-XPCService</a:t>
            </a:r>
            <a:r>
              <a:rPr lang="en-US" dirty="0"/>
              <a:t> </a:t>
            </a:r>
          </a:p>
          <a:p>
            <a:pPr lvl="1"/>
            <a:r>
              <a:rPr lang="en-US" b="1" dirty="0" err="1"/>
              <a:t>com.microsoft.Word</a:t>
            </a:r>
            <a:r>
              <a:rPr lang="en-US" dirty="0"/>
              <a:t> </a:t>
            </a:r>
          </a:p>
          <a:p>
            <a:pPr lvl="1"/>
            <a:r>
              <a:rPr lang="en-US" b="1" dirty="0"/>
              <a:t>com.microsoft.onenote.mac</a:t>
            </a:r>
            <a:r>
              <a:rPr lang="en-US" dirty="0"/>
              <a:t> </a:t>
            </a:r>
          </a:p>
        </p:txBody>
      </p:sp>
      <p:pic>
        <p:nvPicPr>
          <p:cNvPr id="3" name="Imagen 2"/>
          <p:cNvPicPr>
            <a:picLocks noChangeAspect="1"/>
          </p:cNvPicPr>
          <p:nvPr/>
        </p:nvPicPr>
        <p:blipFill rotWithShape="1">
          <a:blip r:embed="rId2"/>
          <a:srcRect l="11933" t="85362" r="69952"/>
          <a:stretch/>
        </p:blipFill>
        <p:spPr>
          <a:xfrm>
            <a:off x="7466660" y="2337343"/>
            <a:ext cx="4277229" cy="2160000"/>
          </a:xfrm>
          <a:prstGeom prst="rect">
            <a:avLst/>
          </a:prstGeom>
        </p:spPr>
      </p:pic>
      <p:sp>
        <p:nvSpPr>
          <p:cNvPr id="5" name="Marcador de contenido 15"/>
          <p:cNvSpPr txBox="1">
            <a:spLocks/>
          </p:cNvSpPr>
          <p:nvPr/>
        </p:nvSpPr>
        <p:spPr>
          <a:xfrm>
            <a:off x="7466659" y="4686410"/>
            <a:ext cx="4277230" cy="12477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b="1" dirty="0" smtClean="0">
                <a:solidFill>
                  <a:srgbClr val="FFCD2F"/>
                </a:solidFill>
              </a:rPr>
              <a:t>Note: </a:t>
            </a:r>
            <a:r>
              <a:rPr lang="en-US" dirty="0" smtClean="0"/>
              <a:t>Not all the folders from the list may be present. This is normal.</a:t>
            </a:r>
            <a:endParaRPr lang="en-US" dirty="0"/>
          </a:p>
        </p:txBody>
      </p:sp>
      <p:sp>
        <p:nvSpPr>
          <p:cNvPr id="4" name="CuadroTexto 3"/>
          <p:cNvSpPr txBox="1"/>
          <p:nvPr/>
        </p:nvSpPr>
        <p:spPr>
          <a:xfrm>
            <a:off x="1103311" y="6524077"/>
            <a:ext cx="10640578" cy="323165"/>
          </a:xfrm>
          <a:prstGeom prst="rect">
            <a:avLst/>
          </a:prstGeom>
          <a:noFill/>
        </p:spPr>
        <p:txBody>
          <a:bodyPr wrap="square" rtlCol="0">
            <a:spAutoFit/>
          </a:bodyPr>
          <a:lstStyle/>
          <a:p>
            <a:r>
              <a:rPr lang="en-US" sz="1500" b="1" dirty="0" smtClean="0">
                <a:solidFill>
                  <a:srgbClr val="FFFF00"/>
                </a:solidFill>
              </a:rPr>
              <a:t>**Warning</a:t>
            </a:r>
            <a:r>
              <a:rPr lang="en-US" sz="1500" b="1" dirty="0">
                <a:solidFill>
                  <a:srgbClr val="FFFF00"/>
                </a:solidFill>
              </a:rPr>
              <a:t>:</a:t>
            </a:r>
            <a:r>
              <a:rPr lang="en-US" sz="1500" dirty="0"/>
              <a:t> Outlook data will be removed when you move </a:t>
            </a:r>
            <a:r>
              <a:rPr lang="en-US" sz="1500" dirty="0" smtClean="0"/>
              <a:t>these folders to </a:t>
            </a:r>
            <a:r>
              <a:rPr lang="en-US" sz="1500" b="1" dirty="0"/>
              <a:t>Trash</a:t>
            </a:r>
            <a:r>
              <a:rPr lang="en-US" sz="1500" dirty="0"/>
              <a:t>. </a:t>
            </a:r>
            <a:r>
              <a:rPr lang="en-US" sz="1500" dirty="0" smtClean="0"/>
              <a:t>Remember to backup data.</a:t>
            </a:r>
            <a:endParaRPr lang="en-US" sz="1500" dirty="0"/>
          </a:p>
        </p:txBody>
      </p:sp>
    </p:spTree>
    <p:extLst>
      <p:ext uri="{BB962C8B-B14F-4D97-AF65-F5344CB8AC3E}">
        <p14:creationId xmlns:p14="http://schemas.microsoft.com/office/powerpoint/2010/main" val="13359778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2" y="2052918"/>
            <a:ext cx="4383088" cy="4195481"/>
          </a:xfrm>
        </p:spPr>
        <p:txBody>
          <a:bodyPr/>
          <a:lstStyle/>
          <a:p>
            <a:r>
              <a:rPr lang="en-US" dirty="0" smtClean="0"/>
              <a:t>Go back to </a:t>
            </a:r>
            <a:r>
              <a:rPr lang="en-US" b="1" dirty="0" smtClean="0">
                <a:effectLst>
                  <a:outerShdw blurRad="38100" dist="38100" dir="2700000" algn="tl">
                    <a:srgbClr val="000000">
                      <a:alpha val="43137"/>
                    </a:srgbClr>
                  </a:outerShdw>
                </a:effectLst>
              </a:rPr>
              <a:t>Library</a:t>
            </a:r>
            <a:r>
              <a:rPr lang="en-US" dirty="0" smtClean="0"/>
              <a:t> folder and open </a:t>
            </a:r>
            <a:r>
              <a:rPr lang="en-US" b="1" dirty="0" smtClean="0">
                <a:effectLst>
                  <a:outerShdw blurRad="38100" dist="38100" dir="2700000" algn="tl">
                    <a:srgbClr val="000000">
                      <a:alpha val="43137"/>
                    </a:srgbClr>
                  </a:outerShdw>
                </a:effectLst>
              </a:rPr>
              <a:t>Group Containers </a:t>
            </a:r>
            <a:r>
              <a:rPr lang="en-US" dirty="0" smtClean="0"/>
              <a:t>folder.</a:t>
            </a:r>
          </a:p>
          <a:p>
            <a:r>
              <a:rPr lang="en-US" dirty="0" smtClean="0"/>
              <a:t>Move the following folders to </a:t>
            </a:r>
            <a:r>
              <a:rPr lang="en-US" b="1" dirty="0" smtClean="0"/>
              <a:t>Trash</a:t>
            </a:r>
            <a:r>
              <a:rPr lang="en-US" dirty="0" smtClean="0"/>
              <a:t>:</a:t>
            </a:r>
          </a:p>
          <a:p>
            <a:pPr lvl="1"/>
            <a:r>
              <a:rPr lang="en-US" b="1" dirty="0"/>
              <a:t>UBF8T346G9.ms</a:t>
            </a:r>
            <a:r>
              <a:rPr lang="en-US" dirty="0"/>
              <a:t> </a:t>
            </a:r>
          </a:p>
          <a:p>
            <a:pPr lvl="1"/>
            <a:r>
              <a:rPr lang="en-US" b="1" dirty="0"/>
              <a:t>UBF8T346G9.Office</a:t>
            </a:r>
            <a:r>
              <a:rPr lang="en-US" dirty="0"/>
              <a:t> </a:t>
            </a:r>
          </a:p>
          <a:p>
            <a:pPr lvl="1"/>
            <a:r>
              <a:rPr lang="en-US" b="1" dirty="0"/>
              <a:t>UBF8T346G9.OfficeOsfWebHost</a:t>
            </a:r>
            <a:r>
              <a:rPr lang="en-US" dirty="0"/>
              <a:t> </a:t>
            </a:r>
          </a:p>
          <a:p>
            <a:endParaRPr lang="en-US" dirty="0"/>
          </a:p>
        </p:txBody>
      </p:sp>
      <p:pic>
        <p:nvPicPr>
          <p:cNvPr id="3" name="Imagen 2"/>
          <p:cNvPicPr>
            <a:picLocks noChangeAspect="1"/>
          </p:cNvPicPr>
          <p:nvPr/>
        </p:nvPicPr>
        <p:blipFill rotWithShape="1">
          <a:blip r:embed="rId2"/>
          <a:srcRect l="12222" t="18000" r="66111" b="65555"/>
          <a:stretch/>
        </p:blipFill>
        <p:spPr>
          <a:xfrm>
            <a:off x="6400800" y="2052918"/>
            <a:ext cx="5312432" cy="25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88891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Clean Dock and Restart</a:t>
            </a:r>
            <a:endParaRPr lang="en-US" dirty="0"/>
          </a:p>
        </p:txBody>
      </p:sp>
      <p:sp>
        <p:nvSpPr>
          <p:cNvPr id="16" name="Marcador de contenido 15"/>
          <p:cNvSpPr>
            <a:spLocks noGrp="1"/>
          </p:cNvSpPr>
          <p:nvPr>
            <p:ph idx="1"/>
          </p:nvPr>
        </p:nvSpPr>
        <p:spPr>
          <a:xfrm>
            <a:off x="1103313" y="2052918"/>
            <a:ext cx="4764088" cy="4195481"/>
          </a:xfrm>
        </p:spPr>
        <p:txBody>
          <a:bodyPr/>
          <a:lstStyle/>
          <a:p>
            <a:r>
              <a:rPr lang="en-US" dirty="0"/>
              <a:t>If you put any of the Office applications in your dock, go to each one and </a:t>
            </a:r>
            <a:r>
              <a:rPr lang="en-US" b="1" dirty="0" smtClean="0"/>
              <a:t>right-click</a:t>
            </a:r>
            <a:r>
              <a:rPr lang="en-US" dirty="0" smtClean="0"/>
              <a:t> (or ctrl </a:t>
            </a:r>
            <a:r>
              <a:rPr lang="en-US" dirty="0"/>
              <a:t>+ click </a:t>
            </a:r>
            <a:r>
              <a:rPr lang="en-US" dirty="0" smtClean="0"/>
              <a:t>) &gt; </a:t>
            </a:r>
            <a:r>
              <a:rPr lang="en-US" b="1" dirty="0"/>
              <a:t>Options</a:t>
            </a:r>
            <a:r>
              <a:rPr lang="en-US" dirty="0"/>
              <a:t> &gt; </a:t>
            </a:r>
            <a:r>
              <a:rPr lang="en-US" b="1" dirty="0"/>
              <a:t>Remove from Dock</a:t>
            </a:r>
            <a:r>
              <a:rPr lang="en-US" dirty="0" smtClean="0"/>
              <a:t>.</a:t>
            </a:r>
          </a:p>
          <a:p>
            <a:r>
              <a:rPr lang="en-US" dirty="0" smtClean="0"/>
              <a:t>Restart the Mac</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0" y="2052918"/>
            <a:ext cx="5076611" cy="28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43476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Removal Tools for Mac</a:t>
            </a:r>
            <a:endParaRPr lang="en-US" dirty="0"/>
          </a:p>
        </p:txBody>
      </p:sp>
      <p:pic>
        <p:nvPicPr>
          <p:cNvPr id="7" name="Imagen 6"/>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5131566" y="2464566"/>
            <a:ext cx="1928869" cy="1928869"/>
          </a:xfrm>
          <a:prstGeom prst="rect">
            <a:avLst/>
          </a:prstGeom>
          <a:ln>
            <a:noFill/>
          </a:ln>
          <a:effectLst>
            <a:softEdge rad="112500"/>
          </a:effectLst>
        </p:spPr>
      </p:pic>
    </p:spTree>
    <p:extLst>
      <p:ext uri="{BB962C8B-B14F-4D97-AF65-F5344CB8AC3E}">
        <p14:creationId xmlns:p14="http://schemas.microsoft.com/office/powerpoint/2010/main" val="236271558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Removal Tools Available</a:t>
            </a:r>
            <a:endParaRPr lang="en-US" dirty="0"/>
          </a:p>
        </p:txBody>
      </p:sp>
      <p:sp>
        <p:nvSpPr>
          <p:cNvPr id="16" name="Marcador de contenido 15"/>
          <p:cNvSpPr>
            <a:spLocks noGrp="1"/>
          </p:cNvSpPr>
          <p:nvPr>
            <p:ph idx="1"/>
          </p:nvPr>
        </p:nvSpPr>
        <p:spPr>
          <a:xfrm>
            <a:off x="1622731" y="2052918"/>
            <a:ext cx="8428104" cy="4195481"/>
          </a:xfrm>
        </p:spPr>
        <p:txBody>
          <a:bodyPr/>
          <a:lstStyle/>
          <a:p>
            <a:r>
              <a:rPr lang="en-US" dirty="0"/>
              <a:t>Remove2011 </a:t>
            </a:r>
            <a:r>
              <a:rPr lang="en-US" dirty="0" smtClean="0"/>
              <a:t>tool (Office for Mac 2011)</a:t>
            </a:r>
          </a:p>
          <a:p>
            <a:r>
              <a:rPr lang="en-US" dirty="0" smtClean="0"/>
              <a:t>License Removal Tool (Office365 for Mac, Office 2016, Office 2019)</a:t>
            </a:r>
            <a:endParaRPr lang="en-US" dirty="0"/>
          </a:p>
          <a:p>
            <a:endParaRPr lang="en-US" dirty="0"/>
          </a:p>
        </p:txBody>
      </p:sp>
    </p:spTree>
    <p:extLst>
      <p:ext uri="{BB962C8B-B14F-4D97-AF65-F5344CB8AC3E}">
        <p14:creationId xmlns:p14="http://schemas.microsoft.com/office/powerpoint/2010/main" val="8708290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1.1 Using Remove2011 tool</a:t>
            </a:r>
            <a:endParaRPr lang="en-US" dirty="0"/>
          </a:p>
        </p:txBody>
      </p:sp>
      <p:sp>
        <p:nvSpPr>
          <p:cNvPr id="16" name="Marcador de contenido 15"/>
          <p:cNvSpPr>
            <a:spLocks noGrp="1"/>
          </p:cNvSpPr>
          <p:nvPr>
            <p:ph idx="1"/>
          </p:nvPr>
        </p:nvSpPr>
        <p:spPr>
          <a:xfrm>
            <a:off x="1103313" y="1714500"/>
            <a:ext cx="4262771" cy="4533899"/>
          </a:xfrm>
        </p:spPr>
        <p:txBody>
          <a:bodyPr/>
          <a:lstStyle/>
          <a:p>
            <a:r>
              <a:rPr lang="en-US" dirty="0" smtClean="0"/>
              <a:t>Open the article “</a:t>
            </a:r>
            <a:r>
              <a:rPr lang="en-US" b="1" dirty="0"/>
              <a:t>Troubleshoot Office 2011 for Mac issues by completely uninstalling before you </a:t>
            </a:r>
            <a:r>
              <a:rPr lang="en-US" b="1" dirty="0" smtClean="0"/>
              <a:t>reinstall</a:t>
            </a:r>
            <a:r>
              <a:rPr lang="en-US" dirty="0" smtClean="0"/>
              <a:t>”</a:t>
            </a:r>
          </a:p>
          <a:p>
            <a:r>
              <a:rPr lang="en-US" dirty="0" smtClean="0"/>
              <a:t>Searching at support.office.com with </a:t>
            </a:r>
            <a:r>
              <a:rPr lang="en-US" dirty="0"/>
              <a:t>the keywords: </a:t>
            </a:r>
            <a:r>
              <a:rPr lang="en-US" dirty="0">
                <a:solidFill>
                  <a:srgbClr val="FFFF00"/>
                </a:solidFill>
              </a:rPr>
              <a:t>“remove 2011 mac</a:t>
            </a:r>
            <a:r>
              <a:rPr lang="en-US" dirty="0" smtClean="0">
                <a:solidFill>
                  <a:srgbClr val="FFFF00"/>
                </a:solidFill>
              </a:rPr>
              <a:t>” </a:t>
            </a:r>
            <a:r>
              <a:rPr lang="en-US" dirty="0" smtClean="0"/>
              <a:t>will also do the trick.</a:t>
            </a:r>
          </a:p>
          <a:p>
            <a:r>
              <a:rPr lang="en-US" dirty="0" smtClean="0"/>
              <a:t>Download the </a:t>
            </a:r>
            <a:r>
              <a:rPr lang="en-US" dirty="0"/>
              <a:t>tool from: </a:t>
            </a:r>
            <a:r>
              <a:rPr lang="en-US" dirty="0">
                <a:hlinkClick r:id="rId2"/>
              </a:rPr>
              <a:t>https://</a:t>
            </a:r>
            <a:r>
              <a:rPr lang="en-US" dirty="0" smtClean="0">
                <a:hlinkClick r:id="rId2"/>
              </a:rPr>
              <a:t>github.com/pbowden-msft/Remove2011</a:t>
            </a:r>
            <a:endParaRPr lang="en-US" dirty="0" smtClean="0"/>
          </a:p>
          <a:p>
            <a:endParaRPr lang="en-US" dirty="0"/>
          </a:p>
        </p:txBody>
      </p:sp>
      <p:pic>
        <p:nvPicPr>
          <p:cNvPr id="4" name="Imagen 3"/>
          <p:cNvPicPr>
            <a:picLocks noChangeAspect="1"/>
          </p:cNvPicPr>
          <p:nvPr/>
        </p:nvPicPr>
        <p:blipFill rotWithShape="1">
          <a:blip r:embed="rId3"/>
          <a:srcRect l="15139" r="15972" b="26512"/>
          <a:stretch/>
        </p:blipFill>
        <p:spPr>
          <a:xfrm>
            <a:off x="6218420" y="1714500"/>
            <a:ext cx="5650633" cy="36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981776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1.1.1 Download .zip file</a:t>
            </a:r>
            <a:endParaRPr lang="en-US" dirty="0"/>
          </a:p>
        </p:txBody>
      </p:sp>
      <p:sp>
        <p:nvSpPr>
          <p:cNvPr id="16" name="Marcador de contenido 15"/>
          <p:cNvSpPr>
            <a:spLocks noGrp="1"/>
          </p:cNvSpPr>
          <p:nvPr>
            <p:ph idx="1"/>
          </p:nvPr>
        </p:nvSpPr>
        <p:spPr>
          <a:xfrm>
            <a:off x="1103313" y="2052918"/>
            <a:ext cx="3456656" cy="4195481"/>
          </a:xfrm>
        </p:spPr>
        <p:txBody>
          <a:bodyPr/>
          <a:lstStyle/>
          <a:p>
            <a:r>
              <a:rPr lang="en-US" dirty="0" smtClean="0"/>
              <a:t>Click on “Clone or Download”</a:t>
            </a:r>
          </a:p>
          <a:p>
            <a:r>
              <a:rPr lang="en-US" dirty="0" smtClean="0"/>
              <a:t>Select “Download ZIP”</a:t>
            </a:r>
            <a:endParaRPr lang="en-US" dirty="0"/>
          </a:p>
        </p:txBody>
      </p:sp>
      <p:pic>
        <p:nvPicPr>
          <p:cNvPr id="3" name="Imagen 2"/>
          <p:cNvPicPr>
            <a:picLocks noChangeAspect="1"/>
          </p:cNvPicPr>
          <p:nvPr/>
        </p:nvPicPr>
        <p:blipFill rotWithShape="1">
          <a:blip r:embed="rId2"/>
          <a:srcRect l="57924" t="55580" r="16198" b="9609"/>
          <a:stretch/>
        </p:blipFill>
        <p:spPr>
          <a:xfrm>
            <a:off x="6918158" y="2052918"/>
            <a:ext cx="4481013" cy="36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48560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23178330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87736" y="1853248"/>
            <a:ext cx="9386017" cy="2871152"/>
          </a:xfrm>
        </p:spPr>
        <p:txBody>
          <a:bodyPr>
            <a:noAutofit/>
          </a:bodyPr>
          <a:lstStyle/>
          <a:p>
            <a:r>
              <a:rPr lang="en-US" sz="2400" dirty="0" smtClean="0"/>
              <a:t>MacOS has its own way of naming things. Something that we need to keep in mind is that many Mac users are fans of the Apple products they own, therefore some of them may feel uncomfortable if we do not name things correctly.</a:t>
            </a:r>
          </a:p>
          <a:p>
            <a:r>
              <a:rPr lang="en-US" sz="2400" dirty="0" smtClean="0"/>
              <a:t>The next slide will display some components of the MacOS user interface and its closest equivalent found in a Windows system.</a:t>
            </a:r>
            <a:endParaRPr lang="en-US" sz="2400" dirty="0"/>
          </a:p>
        </p:txBody>
      </p:sp>
      <p:sp>
        <p:nvSpPr>
          <p:cNvPr id="5" name="Título 1"/>
          <p:cNvSpPr>
            <a:spLocks noGrp="1"/>
          </p:cNvSpPr>
          <p:nvPr>
            <p:ph type="title"/>
          </p:nvPr>
        </p:nvSpPr>
        <p:spPr>
          <a:xfrm>
            <a:off x="1758241" y="452718"/>
            <a:ext cx="8675519" cy="1400530"/>
          </a:xfrm>
        </p:spPr>
        <p:txBody>
          <a:bodyPr/>
          <a:lstStyle/>
          <a:p>
            <a:r>
              <a:rPr lang="en-US" dirty="0" smtClean="0"/>
              <a:t>About Mac users…</a:t>
            </a:r>
            <a:endParaRPr lang="en-US" dirty="0"/>
          </a:p>
        </p:txBody>
      </p:sp>
    </p:spTree>
    <p:extLst>
      <p:ext uri="{BB962C8B-B14F-4D97-AF65-F5344CB8AC3E}">
        <p14:creationId xmlns:p14="http://schemas.microsoft.com/office/powerpoint/2010/main" val="31333094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37612551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5" name="CuadroTexto 4"/>
          <p:cNvSpPr txBox="1"/>
          <p:nvPr/>
        </p:nvSpPr>
        <p:spPr>
          <a:xfrm>
            <a:off x="4055633" y="2377440"/>
            <a:ext cx="4023360" cy="1077218"/>
          </a:xfrm>
          <a:prstGeom prst="rect">
            <a:avLst/>
          </a:prstGeom>
          <a:solidFill>
            <a:srgbClr val="333333">
              <a:alpha val="49804"/>
            </a:srgbClr>
          </a:solidFill>
          <a:ln w="28575">
            <a:solidFill>
              <a:schemeClr val="bg1">
                <a:lumMod val="85000"/>
                <a:lumOff val="15000"/>
              </a:schemeClr>
            </a:solidFill>
          </a:ln>
        </p:spPr>
        <p:txBody>
          <a:bodyPr wrap="square" rtlCol="0">
            <a:spAutoFit/>
          </a:bodyPr>
          <a:lstStyle/>
          <a:p>
            <a:pPr algn="ctr"/>
            <a:r>
              <a:rPr lang="en-US" sz="3200" dirty="0" smtClean="0">
                <a:effectLst>
                  <a:outerShdw blurRad="38100" dist="38100" dir="2700000" algn="tl">
                    <a:srgbClr val="000000">
                      <a:alpha val="43137"/>
                    </a:srgbClr>
                  </a:outerShdw>
                </a:effectLst>
              </a:rPr>
              <a:t>The MacOS Desktop</a:t>
            </a:r>
            <a:endParaRPr lang="en-US" sz="3200" dirty="0">
              <a:effectLst>
                <a:outerShdw blurRad="38100" dist="38100" dir="2700000" algn="tl">
                  <a:srgbClr val="000000">
                    <a:alpha val="43137"/>
                  </a:srgbClr>
                </a:outerShdw>
              </a:effectLst>
            </a:endParaRPr>
          </a:p>
        </p:txBody>
      </p:sp>
      <p:sp>
        <p:nvSpPr>
          <p:cNvPr id="8" name="Rectángulo 7"/>
          <p:cNvSpPr/>
          <p:nvPr/>
        </p:nvSpPr>
        <p:spPr>
          <a:xfrm>
            <a:off x="1742740" y="6368527"/>
            <a:ext cx="8670662" cy="489473"/>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p:cNvSpPr/>
          <p:nvPr/>
        </p:nvSpPr>
        <p:spPr>
          <a:xfrm>
            <a:off x="441061" y="-1"/>
            <a:ext cx="2861537" cy="161365"/>
          </a:xfrm>
          <a:prstGeom prst="rect">
            <a:avLst/>
          </a:prstGeom>
          <a:solidFill>
            <a:srgbClr val="B01513">
              <a:alpha val="20000"/>
            </a:srgbClr>
          </a:solidFill>
          <a:ln w="28575">
            <a:solidFill>
              <a:srgbClr val="00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p:cNvSpPr/>
          <p:nvPr/>
        </p:nvSpPr>
        <p:spPr>
          <a:xfrm>
            <a:off x="86060" y="-1"/>
            <a:ext cx="301215" cy="161366"/>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8295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Finder</a:t>
            </a:r>
          </a:p>
          <a:p>
            <a:pPr>
              <a:lnSpc>
                <a:spcPct val="450000"/>
              </a:lnSpc>
            </a:pPr>
            <a:r>
              <a:rPr lang="en-US" sz="2000" dirty="0" smtClean="0">
                <a:effectLst>
                  <a:outerShdw blurRad="38100" dist="38100" dir="2700000" algn="tl">
                    <a:srgbClr val="000000">
                      <a:alpha val="43137"/>
                    </a:srgbClr>
                  </a:outerShdw>
                </a:effectLst>
              </a:rPr>
              <a:t>Application Menu</a:t>
            </a:r>
          </a:p>
          <a:p>
            <a:pPr>
              <a:lnSpc>
                <a:spcPct val="450000"/>
              </a:lnSpc>
            </a:pPr>
            <a:r>
              <a:rPr lang="en-US" sz="2000" dirty="0" smtClean="0">
                <a:effectLst>
                  <a:outerShdw blurRad="38100" dist="38100" dir="2700000" algn="tl">
                    <a:srgbClr val="000000">
                      <a:alpha val="43137"/>
                    </a:srgbClr>
                  </a:outerShdw>
                </a:effectLst>
              </a:rPr>
              <a:t>Dock</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Windows Explorer</a:t>
            </a:r>
          </a:p>
          <a:p>
            <a:pPr>
              <a:lnSpc>
                <a:spcPct val="450000"/>
              </a:lnSpc>
            </a:pPr>
            <a:r>
              <a:rPr lang="en-US" sz="2000" dirty="0" smtClean="0">
                <a:effectLst>
                  <a:outerShdw blurRad="38100" dist="38100" dir="2700000" algn="tl">
                    <a:srgbClr val="000000">
                      <a:alpha val="43137"/>
                    </a:srgbClr>
                  </a:outerShdw>
                </a:effectLst>
              </a:rPr>
              <a:t>Ribbon Menu</a:t>
            </a:r>
          </a:p>
          <a:p>
            <a:pPr>
              <a:lnSpc>
                <a:spcPct val="450000"/>
              </a:lnSpc>
            </a:pPr>
            <a:r>
              <a:rPr lang="en-US" sz="2000" dirty="0" smtClean="0">
                <a:effectLst>
                  <a:outerShdw blurRad="38100" dist="38100" dir="2700000" algn="tl">
                    <a:srgbClr val="000000">
                      <a:alpha val="43137"/>
                    </a:srgbClr>
                  </a:outerShdw>
                </a:effectLst>
              </a:rPr>
              <a:t>Taskbar</a:t>
            </a:r>
            <a:endParaRPr lang="en-US" sz="2000" dirty="0">
              <a:effectLst>
                <a:outerShdw blurRad="38100" dist="38100" dir="2700000" algn="tl">
                  <a:srgbClr val="000000">
                    <a:alpha val="43137"/>
                  </a:srgbClr>
                </a:outerShdw>
              </a:effectLst>
            </a:endParaRP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42616" y="3439530"/>
            <a:ext cx="3679115" cy="1097280"/>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03312" y="4044876"/>
            <a:ext cx="3688080" cy="193638"/>
          </a:xfrm>
          <a:prstGeom prst="rect">
            <a:avLst/>
          </a:prstGeom>
          <a:ln>
            <a:noFill/>
          </a:ln>
          <a:effectLst>
            <a:outerShdw blurRad="190500" algn="tl" rotWithShape="0">
              <a:srgbClr val="000000">
                <a:alpha val="70000"/>
              </a:srgbClr>
            </a:outerShdw>
          </a:effec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637" y="5495376"/>
            <a:ext cx="2961905" cy="609524"/>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2616" y="5495376"/>
            <a:ext cx="5084322" cy="609524"/>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556" y="1884719"/>
            <a:ext cx="1080000" cy="1080000"/>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616" y="1934706"/>
            <a:ext cx="1080000" cy="10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48319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Launchpad</a:t>
            </a:r>
          </a:p>
          <a:p>
            <a:pPr>
              <a:lnSpc>
                <a:spcPct val="450000"/>
              </a:lnSpc>
            </a:pPr>
            <a:r>
              <a:rPr lang="en-US" sz="2000" dirty="0" smtClean="0">
                <a:effectLst>
                  <a:outerShdw blurRad="38100" dist="38100" dir="2700000" algn="tl">
                    <a:srgbClr val="000000">
                      <a:alpha val="43137"/>
                    </a:srgbClr>
                  </a:outerShdw>
                </a:effectLst>
              </a:rPr>
              <a:t>Alias</a:t>
            </a:r>
          </a:p>
          <a:p>
            <a:pPr>
              <a:lnSpc>
                <a:spcPct val="450000"/>
              </a:lnSpc>
            </a:pPr>
            <a:r>
              <a:rPr lang="en-US" sz="2000" dirty="0" smtClean="0">
                <a:effectLst>
                  <a:outerShdw blurRad="38100" dist="38100" dir="2700000" algn="tl">
                    <a:srgbClr val="000000">
                      <a:alpha val="43137"/>
                    </a:srgbClr>
                  </a:outerShdw>
                </a:effectLst>
              </a:rPr>
              <a:t>System Preferences</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Start Menu</a:t>
            </a:r>
          </a:p>
          <a:p>
            <a:pPr>
              <a:lnSpc>
                <a:spcPct val="450000"/>
              </a:lnSpc>
            </a:pPr>
            <a:r>
              <a:rPr lang="en-US" sz="2000" dirty="0" smtClean="0">
                <a:effectLst>
                  <a:outerShdw blurRad="38100" dist="38100" dir="2700000" algn="tl">
                    <a:srgbClr val="000000">
                      <a:alpha val="43137"/>
                    </a:srgbClr>
                  </a:outerShdw>
                </a:effectLst>
              </a:rPr>
              <a:t>Shortcut</a:t>
            </a:r>
          </a:p>
          <a:p>
            <a:pPr>
              <a:lnSpc>
                <a:spcPct val="450000"/>
              </a:lnSpc>
            </a:pPr>
            <a:r>
              <a:rPr lang="en-US" sz="2000" dirty="0" smtClean="0">
                <a:effectLst>
                  <a:outerShdw blurRad="38100" dist="38100" dir="2700000" algn="tl">
                    <a:srgbClr val="000000">
                      <a:alpha val="43137"/>
                    </a:srgbClr>
                  </a:outerShdw>
                </a:effectLst>
              </a:rPr>
              <a:t>Control Panel</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2750" y="1884719"/>
            <a:ext cx="1080000" cy="108000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44" y="1884719"/>
            <a:ext cx="1080000" cy="1080000"/>
          </a:xfrm>
          <a:prstGeom prst="rect">
            <a:avLst/>
          </a:prstGeom>
        </p:spPr>
      </p:pic>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750" y="3404900"/>
            <a:ext cx="1080000" cy="1080000"/>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444" y="3404900"/>
            <a:ext cx="1080000" cy="1080000"/>
          </a:xfrm>
          <a:prstGeom prst="rect">
            <a:avLst/>
          </a:prstGeom>
        </p:spPr>
      </p:pic>
      <p:pic>
        <p:nvPicPr>
          <p:cNvPr id="20" name="Imagen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2750" y="5024900"/>
            <a:ext cx="1080000" cy="1080000"/>
          </a:xfrm>
          <a:prstGeom prst="rect">
            <a:avLst/>
          </a:prstGeom>
        </p:spPr>
      </p:pic>
      <p:pic>
        <p:nvPicPr>
          <p:cNvPr id="21" name="Imagen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5444" y="5024900"/>
            <a:ext cx="1080000" cy="1080000"/>
          </a:xfrm>
          <a:prstGeom prst="rect">
            <a:avLst/>
          </a:prstGeom>
        </p:spPr>
      </p:pic>
    </p:spTree>
    <p:extLst>
      <p:ext uri="{BB962C8B-B14F-4D97-AF65-F5344CB8AC3E}">
        <p14:creationId xmlns:p14="http://schemas.microsoft.com/office/powerpoint/2010/main" val="2504266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Terminal</a:t>
            </a:r>
          </a:p>
          <a:p>
            <a:pPr>
              <a:lnSpc>
                <a:spcPct val="450000"/>
              </a:lnSpc>
            </a:pPr>
            <a:r>
              <a:rPr lang="en-US" sz="2000" dirty="0" smtClean="0">
                <a:effectLst>
                  <a:outerShdw blurRad="38100" dist="38100" dir="2700000" algn="tl">
                    <a:srgbClr val="000000">
                      <a:alpha val="43137"/>
                    </a:srgbClr>
                  </a:outerShdw>
                </a:effectLst>
              </a:rPr>
              <a:t>Utilities</a:t>
            </a:r>
          </a:p>
          <a:p>
            <a:pPr>
              <a:lnSpc>
                <a:spcPct val="450000"/>
              </a:lnSpc>
            </a:pPr>
            <a:r>
              <a:rPr lang="en-US" sz="2000" dirty="0" smtClean="0">
                <a:effectLst>
                  <a:outerShdw blurRad="38100" dist="38100" dir="2700000" algn="tl">
                    <a:srgbClr val="000000">
                      <a:alpha val="43137"/>
                    </a:srgbClr>
                  </a:outerShdw>
                </a:effectLst>
              </a:rPr>
              <a:t>Trash can</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Command Prompt/PowerShell</a:t>
            </a:r>
          </a:p>
          <a:p>
            <a:pPr>
              <a:lnSpc>
                <a:spcPct val="450000"/>
              </a:lnSpc>
            </a:pPr>
            <a:r>
              <a:rPr lang="en-US" sz="2000" dirty="0" smtClean="0">
                <a:effectLst>
                  <a:outerShdw blurRad="38100" dist="38100" dir="2700000" algn="tl">
                    <a:srgbClr val="000000">
                      <a:alpha val="43137"/>
                    </a:srgbClr>
                  </a:outerShdw>
                </a:effectLst>
              </a:rPr>
              <a:t>Windows Accessories</a:t>
            </a:r>
          </a:p>
          <a:p>
            <a:pPr>
              <a:lnSpc>
                <a:spcPct val="450000"/>
              </a:lnSpc>
            </a:pPr>
            <a:r>
              <a:rPr lang="en-US" sz="2000" dirty="0" smtClean="0">
                <a:effectLst>
                  <a:outerShdw blurRad="38100" dist="38100" dir="2700000" algn="tl">
                    <a:srgbClr val="000000">
                      <a:alpha val="43137"/>
                    </a:srgbClr>
                  </a:outerShdw>
                </a:effectLst>
              </a:rPr>
              <a:t>Recycle bin</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975" y="1884719"/>
            <a:ext cx="1080000" cy="108000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291" y="1884719"/>
            <a:ext cx="1080000" cy="1080000"/>
          </a:xfrm>
          <a:prstGeom prst="rect">
            <a:avLst/>
          </a:prstGeom>
        </p:spPr>
      </p:pic>
      <p:pic>
        <p:nvPicPr>
          <p:cNvPr id="9" name="Imagen 8"/>
          <p:cNvPicPr>
            <a:picLocks noChangeAspect="1"/>
          </p:cNvPicPr>
          <p:nvPr/>
        </p:nvPicPr>
        <p:blipFill rotWithShape="1">
          <a:blip r:embed="rId4" cstate="print">
            <a:extLst>
              <a:ext uri="{28A0092B-C50C-407E-A947-70E740481C1C}">
                <a14:useLocalDpi xmlns:a14="http://schemas.microsoft.com/office/drawing/2010/main" val="0"/>
              </a:ext>
            </a:extLst>
          </a:blip>
          <a:srcRect t="8011" r="27300"/>
          <a:stretch/>
        </p:blipFill>
        <p:spPr>
          <a:xfrm>
            <a:off x="6109447" y="3454809"/>
            <a:ext cx="1318215" cy="1080000"/>
          </a:xfrm>
          <a:prstGeom prst="rect">
            <a:avLst/>
          </a:prstGeom>
        </p:spPr>
      </p:pic>
      <p:pic>
        <p:nvPicPr>
          <p:cNvPr id="11" name="Imagen 10"/>
          <p:cNvPicPr>
            <a:picLocks noChangeAspect="1"/>
          </p:cNvPicPr>
          <p:nvPr/>
        </p:nvPicPr>
        <p:blipFill>
          <a:blip r:embed="rId5" cstate="print">
            <a:extLst>
              <a:ext uri="{BEBA8EAE-BF5A-486C-A8C5-ECC9F3942E4B}">
                <a14:imgProps xmlns:a14="http://schemas.microsoft.com/office/drawing/2010/main">
                  <a14:imgLayer r:embed="rId6">
                    <a14:imgEffect>
                      <a14:backgroundRemoval t="9961" b="89844" l="2148" r="95313">
                        <a14:foregroundMark x1="25000" y1="20898" x2="25000" y2="20898"/>
                        <a14:foregroundMark x1="19141" y1="68555" x2="19141" y2="68555"/>
                        <a14:foregroundMark x1="18750" y1="63867" x2="18750" y2="63867"/>
                        <a14:foregroundMark x1="25195" y1="71875" x2="25195" y2="71875"/>
                        <a14:foregroundMark x1="6445" y1="75195" x2="6445" y2="75195"/>
                        <a14:foregroundMark x1="11328" y1="83008" x2="11328" y2="83008"/>
                        <a14:foregroundMark x1="77734" y1="85938" x2="77734" y2="85938"/>
                        <a14:foregroundMark x1="85352" y1="76953" x2="85352" y2="76953"/>
                        <a14:foregroundMark x1="77734" y1="72266" x2="77734" y2="72266"/>
                        <a14:foregroundMark x1="64844" y1="71094" x2="63086" y2="69336"/>
                        <a14:foregroundMark x1="95313" y1="71094" x2="95313" y2="71094"/>
                        <a14:foregroundMark x1="2148" y1="32813" x2="2148" y2="32813"/>
                      </a14:backgroundRemoval>
                    </a14:imgEffect>
                  </a14:imgLayer>
                </a14:imgProps>
              </a:ext>
              <a:ext uri="{28A0092B-C50C-407E-A947-70E740481C1C}">
                <a14:useLocalDpi xmlns:a14="http://schemas.microsoft.com/office/drawing/2010/main" val="0"/>
              </a:ext>
            </a:extLst>
          </a:blip>
          <a:stretch>
            <a:fillRect/>
          </a:stretch>
        </p:blipFill>
        <p:spPr>
          <a:xfrm>
            <a:off x="1479975" y="3454809"/>
            <a:ext cx="1080000" cy="1080000"/>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9447" y="5024899"/>
            <a:ext cx="1080000" cy="1080000"/>
          </a:xfrm>
          <a:prstGeom prst="rect">
            <a:avLst/>
          </a:prstGeom>
        </p:spPr>
      </p:pic>
      <p:pic>
        <p:nvPicPr>
          <p:cNvPr id="14" name="Imagen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9975" y="5024899"/>
            <a:ext cx="1080000" cy="1080000"/>
          </a:xfrm>
          <a:prstGeom prst="rect">
            <a:avLst/>
          </a:prstGeom>
        </p:spPr>
      </p:pic>
      <p:pic>
        <p:nvPicPr>
          <p:cNvPr id="10" name="Imagen 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64291" y="1884718"/>
            <a:ext cx="1080000" cy="1080000"/>
          </a:xfrm>
          <a:prstGeom prst="rect">
            <a:avLst/>
          </a:prstGeom>
        </p:spPr>
      </p:pic>
    </p:spTree>
    <p:extLst>
      <p:ext uri="{BB962C8B-B14F-4D97-AF65-F5344CB8AC3E}">
        <p14:creationId xmlns:p14="http://schemas.microsoft.com/office/powerpoint/2010/main" val="5099721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Control (Ctrl) key (</a:t>
            </a:r>
            <a:r>
              <a:rPr lang="en-US" sz="2000" dirty="0" smtClean="0"/>
              <a:t>⌃)</a:t>
            </a:r>
            <a:endParaRPr lang="en-US" sz="2000" dirty="0" smtClean="0">
              <a:effectLst>
                <a:outerShdw blurRad="38100" dist="38100" dir="2700000" algn="tl">
                  <a:srgbClr val="000000">
                    <a:alpha val="43137"/>
                  </a:srgbClr>
                </a:outerShdw>
              </a:effectLst>
            </a:endParaRPr>
          </a:p>
          <a:p>
            <a:pPr>
              <a:lnSpc>
                <a:spcPct val="450000"/>
              </a:lnSpc>
            </a:pPr>
            <a:r>
              <a:rPr lang="en-US" sz="2000" dirty="0" smtClean="0">
                <a:effectLst>
                  <a:outerShdw blurRad="38100" dist="38100" dir="2700000" algn="tl">
                    <a:srgbClr val="000000">
                      <a:alpha val="43137"/>
                    </a:srgbClr>
                  </a:outerShdw>
                </a:effectLst>
              </a:rPr>
              <a:t>Alt/Option key (</a:t>
            </a:r>
            <a:r>
              <a:rPr lang="en-US" sz="2000" dirty="0" smtClean="0"/>
              <a:t>⌥)</a:t>
            </a:r>
            <a:endParaRPr lang="en-US" sz="2000" dirty="0" smtClean="0">
              <a:effectLst>
                <a:outerShdw blurRad="38100" dist="38100" dir="2700000" algn="tl">
                  <a:srgbClr val="000000">
                    <a:alpha val="43137"/>
                  </a:srgbClr>
                </a:outerShdw>
              </a:effectLst>
            </a:endParaRPr>
          </a:p>
          <a:p>
            <a:pPr>
              <a:lnSpc>
                <a:spcPct val="450000"/>
              </a:lnSpc>
            </a:pPr>
            <a:r>
              <a:rPr lang="en-US" sz="2000" dirty="0" smtClean="0">
                <a:effectLst>
                  <a:outerShdw blurRad="38100" dist="38100" dir="2700000" algn="tl">
                    <a:srgbClr val="000000">
                      <a:alpha val="43137"/>
                    </a:srgbClr>
                  </a:outerShdw>
                </a:effectLst>
              </a:rPr>
              <a:t>Command key</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Control (Ctrl)</a:t>
            </a:r>
          </a:p>
          <a:p>
            <a:pPr>
              <a:lnSpc>
                <a:spcPct val="450000"/>
              </a:lnSpc>
            </a:pPr>
            <a:r>
              <a:rPr lang="en-US" sz="2000" dirty="0" smtClean="0">
                <a:effectLst>
                  <a:outerShdw blurRad="38100" dist="38100" dir="2700000" algn="tl">
                    <a:srgbClr val="000000">
                      <a:alpha val="43137"/>
                    </a:srgbClr>
                  </a:outerShdw>
                </a:effectLst>
              </a:rPr>
              <a:t>Alt key</a:t>
            </a:r>
          </a:p>
          <a:p>
            <a:pPr>
              <a:lnSpc>
                <a:spcPct val="450000"/>
              </a:lnSpc>
            </a:pPr>
            <a:r>
              <a:rPr lang="en-US" sz="2000" dirty="0" smtClean="0">
                <a:effectLst>
                  <a:outerShdw blurRad="38100" dist="38100" dir="2700000" algn="tl">
                    <a:srgbClr val="000000">
                      <a:alpha val="43137"/>
                    </a:srgbClr>
                  </a:outerShdw>
                </a:effectLst>
              </a:rPr>
              <a:t>Windows Logo key</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291" y="1884719"/>
            <a:ext cx="1080000" cy="1080000"/>
          </a:xfrm>
          <a:prstGeom prst="rect">
            <a:avLst/>
          </a:prstGeom>
        </p:spPr>
      </p:pic>
      <p:pic>
        <p:nvPicPr>
          <p:cNvPr id="9" name="Imagen 8"/>
          <p:cNvPicPr>
            <a:picLocks noChangeAspect="1"/>
          </p:cNvPicPr>
          <p:nvPr/>
        </p:nvPicPr>
        <p:blipFill rotWithShape="1">
          <a:blip r:embed="rId3" cstate="print">
            <a:extLst>
              <a:ext uri="{28A0092B-C50C-407E-A947-70E740481C1C}">
                <a14:useLocalDpi xmlns:a14="http://schemas.microsoft.com/office/drawing/2010/main" val="0"/>
              </a:ext>
            </a:extLst>
          </a:blip>
          <a:srcRect t="8011" r="27300"/>
          <a:stretch/>
        </p:blipFill>
        <p:spPr>
          <a:xfrm>
            <a:off x="6109447" y="3454809"/>
            <a:ext cx="1318215" cy="1080000"/>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447" y="5024899"/>
            <a:ext cx="1080000" cy="1080000"/>
          </a:xfrm>
          <a:prstGeom prst="rect">
            <a:avLst/>
          </a:prstGeom>
        </p:spPr>
      </p:pic>
      <p:pic>
        <p:nvPicPr>
          <p:cNvPr id="10" name="Imagen 9"/>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264291" y="1884718"/>
            <a:ext cx="1080000" cy="1080000"/>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0650" y="4967800"/>
            <a:ext cx="1506667" cy="1080000"/>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0650" y="3462976"/>
            <a:ext cx="1266667" cy="1080000"/>
          </a:xfrm>
          <a:prstGeom prst="rect">
            <a:avLst/>
          </a:prstGeom>
          <a:ln>
            <a:noFill/>
          </a:ln>
          <a:effectLst>
            <a:outerShdw blurRad="190500" algn="tl" rotWithShape="0">
              <a:srgbClr val="000000">
                <a:alpha val="70000"/>
              </a:srgbClr>
            </a:outerShdw>
          </a:effectLst>
        </p:spPr>
      </p:pic>
      <p:pic>
        <p:nvPicPr>
          <p:cNvPr id="15" name="Imagen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0650" y="1958152"/>
            <a:ext cx="950192" cy="10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55864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756</TotalTime>
  <Words>797</Words>
  <Application>Microsoft Office PowerPoint</Application>
  <PresentationFormat>Panorámica</PresentationFormat>
  <Paragraphs>120</Paragraphs>
  <Slides>40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40</vt:i4>
      </vt:variant>
    </vt:vector>
  </HeadingPairs>
  <TitlesOfParts>
    <vt:vector size="44" baseType="lpstr">
      <vt:lpstr>Arial</vt:lpstr>
      <vt:lpstr>Century Gothic</vt:lpstr>
      <vt:lpstr>Wingdings 3</vt:lpstr>
      <vt:lpstr>Ion</vt:lpstr>
      <vt:lpstr>Mac Installation &amp; Activation  -Basic Troubleshooting-</vt:lpstr>
      <vt:lpstr>Topics to be covered</vt:lpstr>
      <vt:lpstr>Mac Terminology</vt:lpstr>
      <vt:lpstr>About Mac users…</vt:lpstr>
      <vt:lpstr>Presentación de PowerPoint</vt:lpstr>
      <vt:lpstr>Presentación de PowerPoint</vt:lpstr>
      <vt:lpstr>Presentación de PowerPoint</vt:lpstr>
      <vt:lpstr>Presentación de PowerPoint</vt:lpstr>
      <vt:lpstr>Presentación de PowerPoint</vt:lpstr>
      <vt:lpstr>Office for Mac Installation</vt:lpstr>
      <vt:lpstr>1. Check the MacOS version</vt:lpstr>
      <vt:lpstr>2. Get the Office for Mac Installer</vt:lpstr>
      <vt:lpstr>Pro-Tip: Other ways to get the Mac Installer</vt:lpstr>
      <vt:lpstr>3. Run the Installer</vt:lpstr>
      <vt:lpstr>3.1 License Agreement</vt:lpstr>
      <vt:lpstr>3.2 Accept Agreement</vt:lpstr>
      <vt:lpstr>3.3 Select Install Location – Install</vt:lpstr>
      <vt:lpstr>3.4 Enter Admin Password</vt:lpstr>
      <vt:lpstr>Installing.</vt:lpstr>
      <vt:lpstr>Installing..</vt:lpstr>
      <vt:lpstr>Installing… Done!</vt:lpstr>
      <vt:lpstr>4. Activate Office</vt:lpstr>
      <vt:lpstr>5. Sign-in to Activate</vt:lpstr>
      <vt:lpstr>6. Profit…!</vt:lpstr>
      <vt:lpstr>Other ways to launch the activation wizard.</vt:lpstr>
      <vt:lpstr>Uninstalling Office from Mac</vt:lpstr>
      <vt:lpstr>1. Trash It…!</vt:lpstr>
      <vt:lpstr>1. Trash It…!</vt:lpstr>
      <vt:lpstr>2. Purge Libraries folder</vt:lpstr>
      <vt:lpstr>2. Purge Libraries Folder</vt:lpstr>
      <vt:lpstr>2. Purge Libraries Folder</vt:lpstr>
      <vt:lpstr>2. Purge Libraries Folder</vt:lpstr>
      <vt:lpstr>2. Purge Libraries Folder</vt:lpstr>
      <vt:lpstr>3. Clean Dock and Restart</vt:lpstr>
      <vt:lpstr>Removal Tools for Mac</vt:lpstr>
      <vt:lpstr>Removal Tools Available</vt:lpstr>
      <vt:lpstr>1.1 Using Remove2011 tool</vt:lpstr>
      <vt:lpstr>1.1.1 Download .zip file</vt:lpstr>
      <vt:lpstr>3. Run the Installer</vt:lpstr>
      <vt:lpstr>3. Run the Installer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 Installation &amp;</dc:title>
  <dc:creator>Elnnon</dc:creator>
  <cp:lastModifiedBy>Elnnon</cp:lastModifiedBy>
  <cp:revision>139</cp:revision>
  <dcterms:created xsi:type="dcterms:W3CDTF">2018-10-18T06:47:55Z</dcterms:created>
  <dcterms:modified xsi:type="dcterms:W3CDTF">2018-11-07T05:20:22Z</dcterms:modified>
</cp:coreProperties>
</file>